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9"/>
  </p:notesMasterIdLst>
  <p:handoutMasterIdLst>
    <p:handoutMasterId r:id="rId50"/>
  </p:handoutMasterIdLst>
  <p:sldIdLst>
    <p:sldId id="328" r:id="rId2"/>
    <p:sldId id="259" r:id="rId3"/>
    <p:sldId id="388" r:id="rId4"/>
    <p:sldId id="331" r:id="rId5"/>
    <p:sldId id="296" r:id="rId6"/>
    <p:sldId id="334" r:id="rId7"/>
    <p:sldId id="335" r:id="rId8"/>
    <p:sldId id="332" r:id="rId9"/>
    <p:sldId id="333" r:id="rId10"/>
    <p:sldId id="347" r:id="rId11"/>
    <p:sldId id="359" r:id="rId12"/>
    <p:sldId id="336" r:id="rId13"/>
    <p:sldId id="360" r:id="rId14"/>
    <p:sldId id="372" r:id="rId15"/>
    <p:sldId id="343" r:id="rId16"/>
    <p:sldId id="361" r:id="rId17"/>
    <p:sldId id="373" r:id="rId18"/>
    <p:sldId id="337" r:id="rId19"/>
    <p:sldId id="362" r:id="rId20"/>
    <p:sldId id="374" r:id="rId21"/>
    <p:sldId id="338" r:id="rId22"/>
    <p:sldId id="363" r:id="rId23"/>
    <p:sldId id="339" r:id="rId24"/>
    <p:sldId id="364" r:id="rId25"/>
    <p:sldId id="375" r:id="rId26"/>
    <p:sldId id="378" r:id="rId27"/>
    <p:sldId id="379" r:id="rId28"/>
    <p:sldId id="380" r:id="rId29"/>
    <p:sldId id="341" r:id="rId30"/>
    <p:sldId id="376" r:id="rId31"/>
    <p:sldId id="377" r:id="rId32"/>
    <p:sldId id="342" r:id="rId33"/>
    <p:sldId id="365" r:id="rId34"/>
    <p:sldId id="344" r:id="rId35"/>
    <p:sldId id="369" r:id="rId36"/>
    <p:sldId id="345" r:id="rId37"/>
    <p:sldId id="381" r:id="rId38"/>
    <p:sldId id="382" r:id="rId39"/>
    <p:sldId id="346" r:id="rId40"/>
    <p:sldId id="370" r:id="rId41"/>
    <p:sldId id="330" r:id="rId42"/>
    <p:sldId id="383" r:id="rId43"/>
    <p:sldId id="384" r:id="rId44"/>
    <p:sldId id="385" r:id="rId45"/>
    <p:sldId id="386" r:id="rId46"/>
    <p:sldId id="387" r:id="rId47"/>
    <p:sldId id="297" r:id="rId48"/>
  </p:sldIdLst>
  <p:sldSz cx="9144000" cy="6858000" type="screen4x3"/>
  <p:notesSz cx="6858000" cy="9144000"/>
  <p:embeddedFontLst>
    <p:embeddedFont>
      <p:font typeface="Noto Sans" panose="020B0600000101010101" charset="0"/>
      <p:regular r:id="rId51"/>
      <p:bold r:id="rId52"/>
    </p:embeddedFont>
    <p:embeddedFont>
      <p:font typeface="맑은 고딕" panose="020B0503020000020004" pitchFamily="50" charset="-127"/>
      <p:regular r:id="rId53"/>
      <p:bold r:id="rId5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김현기" initials="김" lastIdx="1" clrIdx="0">
    <p:extLst>
      <p:ext uri="{19B8F6BF-5375-455C-9EA6-DF929625EA0E}">
        <p15:presenceInfo xmlns:p15="http://schemas.microsoft.com/office/powerpoint/2012/main" userId="김현기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6376A"/>
    <a:srgbClr val="8A0000"/>
    <a:srgbClr val="633F3F"/>
    <a:srgbClr val="7C2F2E"/>
    <a:srgbClr val="DC6A6A"/>
    <a:srgbClr val="F52A2A"/>
    <a:srgbClr val="D54A4A"/>
    <a:srgbClr val="154B61"/>
    <a:srgbClr val="2C9CCB"/>
    <a:srgbClr val="25A4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770" autoAdjust="0"/>
    <p:restoredTop sz="94813" autoAdjust="0"/>
  </p:normalViewPr>
  <p:slideViewPr>
    <p:cSldViewPr>
      <p:cViewPr varScale="1">
        <p:scale>
          <a:sx n="67" d="100"/>
          <a:sy n="67" d="100"/>
        </p:scale>
        <p:origin x="62" y="638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87" d="100"/>
          <a:sy n="87" d="100"/>
        </p:scale>
        <p:origin x="3840" y="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handoutMaster" Target="handoutMasters/handoutMaster1.xml"/><Relationship Id="rId55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3.fntdata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2.fntdata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12-12T21:04:43.495" idx="1">
    <p:pos x="5584" y="1344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CCFBE2-2B8D-499C-81C9-2CD5B3EB8E93}" type="datetimeFigureOut">
              <a:rPr lang="ko-KR" altLang="en-US" smtClean="0"/>
              <a:pPr/>
              <a:t>2020-12-14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54DD7E-3179-445A-81DB-781C4554AFF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95366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545AC5-813F-4ED1-B011-8EA17CB93331}" type="datetimeFigureOut">
              <a:rPr lang="ko-KR" altLang="en-US" smtClean="0"/>
              <a:pPr/>
              <a:t>2020-12-14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504B90-27FD-422C-8CC6-2AADAD122D0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7072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593254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63304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2915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51395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95293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86711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54343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92301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64590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68867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8190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422330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48795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66330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81994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13102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93601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20852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50284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24882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" y="283"/>
            <a:ext cx="9143244" cy="6857433"/>
          </a:xfrm>
          <a:prstGeom prst="rect">
            <a:avLst/>
          </a:prstGeom>
        </p:spPr>
      </p:pic>
      <p:sp>
        <p:nvSpPr>
          <p:cNvPr id="3" name="부제목 2"/>
          <p:cNvSpPr>
            <a:spLocks noGrp="1"/>
          </p:cNvSpPr>
          <p:nvPr>
            <p:ph type="subTitle" idx="1" hasCustomPrompt="1"/>
          </p:nvPr>
        </p:nvSpPr>
        <p:spPr>
          <a:xfrm>
            <a:off x="426532" y="3202987"/>
            <a:ext cx="5264224" cy="810613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2000" kern="1200" baseline="0" dirty="0">
                <a:solidFill>
                  <a:srgbClr val="633F3F"/>
                </a:solidFill>
                <a:effectLst/>
                <a:latin typeface="Noto Sans" panose="020B0502040504020204" pitchFamily="34" charset="0"/>
                <a:ea typeface="맑은 고딕" panose="020B0503020000020004" pitchFamily="50" charset="-127"/>
                <a:cs typeface="+mj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2020-12-14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9" name="제목 1"/>
          <p:cNvSpPr>
            <a:spLocks noGrp="1"/>
          </p:cNvSpPr>
          <p:nvPr>
            <p:ph type="ctrTitle" hasCustomPrompt="1"/>
          </p:nvPr>
        </p:nvSpPr>
        <p:spPr>
          <a:xfrm>
            <a:off x="381709" y="1486107"/>
            <a:ext cx="5264224" cy="1725844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800" kern="1200" baseline="0" dirty="0">
                <a:solidFill>
                  <a:srgbClr val="633F3F"/>
                </a:solidFill>
                <a:effectLst/>
                <a:latin typeface="Noto Sans" panose="020B0502040504020204" pitchFamily="34" charset="0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dirty="0"/>
              <a:t>제목을</a:t>
            </a:r>
            <a:r>
              <a:rPr lang="en-US" altLang="ko-KR" dirty="0"/>
              <a:t> </a:t>
            </a:r>
            <a:r>
              <a:rPr lang="ko-KR" altLang="en-US" dirty="0"/>
              <a:t>입력하시오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" y="283"/>
            <a:ext cx="9143244" cy="6857433"/>
          </a:xfrm>
          <a:prstGeom prst="rect">
            <a:avLst/>
          </a:prstGeom>
        </p:spPr>
      </p:pic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2020-12-14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" y="283"/>
            <a:ext cx="9143244" cy="6857433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2020-12-14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" y="283"/>
            <a:ext cx="9143244" cy="6857433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500834"/>
            <a:ext cx="2133600" cy="220641"/>
          </a:xfrm>
        </p:spPr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2020-12-14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500834"/>
            <a:ext cx="2895600" cy="220641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500834"/>
            <a:ext cx="2133600" cy="220641"/>
          </a:xfrm>
        </p:spPr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4" name="제목 1"/>
          <p:cNvSpPr>
            <a:spLocks noGrp="1"/>
          </p:cNvSpPr>
          <p:nvPr>
            <p:ph type="title"/>
          </p:nvPr>
        </p:nvSpPr>
        <p:spPr>
          <a:xfrm>
            <a:off x="457200" y="86954"/>
            <a:ext cx="8229600" cy="796908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3500" b="1" kern="1200" baseline="0" dirty="0">
                <a:solidFill>
                  <a:schemeClr val="bg1"/>
                </a:solidFill>
                <a:effectLst/>
                <a:latin typeface="Noto Sans" panose="020B0502040504020204" pitchFamily="34" charset="0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5" name="내용 개체 틀 2"/>
          <p:cNvSpPr>
            <a:spLocks noGrp="1"/>
          </p:cNvSpPr>
          <p:nvPr>
            <p:ph idx="1" hasCustomPrompt="1"/>
          </p:nvPr>
        </p:nvSpPr>
        <p:spPr>
          <a:xfrm>
            <a:off x="457200" y="1268760"/>
            <a:ext cx="8229600" cy="5112568"/>
          </a:xfrm>
        </p:spPr>
        <p:txBody>
          <a:bodyPr>
            <a:normAutofit/>
          </a:bodyPr>
          <a:lstStyle>
            <a:lvl1pPr algn="l">
              <a:buNone/>
              <a:defRPr sz="2500" baseline="0">
                <a:solidFill>
                  <a:schemeClr val="tx1">
                    <a:lumMod val="50000"/>
                    <a:lumOff val="50000"/>
                  </a:schemeClr>
                </a:solidFill>
                <a:latin typeface="Noto Sans" panose="020B0502040504020204" pitchFamily="34" charset="0"/>
                <a:ea typeface="맑은 고딕" panose="020B0503020000020004" pitchFamily="50" charset="-127"/>
              </a:defRPr>
            </a:lvl1pPr>
            <a:lvl2pPr algn="l">
              <a:buNone/>
              <a:defRPr sz="2500" baseline="0">
                <a:solidFill>
                  <a:schemeClr val="tx1"/>
                </a:solidFill>
                <a:latin typeface="Noto Sans" panose="020B0502040504020204" pitchFamily="34" charset="0"/>
                <a:ea typeface="맑은 고딕" panose="020B0503020000020004" pitchFamily="50" charset="-127"/>
              </a:defRPr>
            </a:lvl2pPr>
            <a:lvl3pPr algn="l">
              <a:buNone/>
              <a:defRPr sz="2500" baseline="0">
                <a:solidFill>
                  <a:schemeClr val="tx1"/>
                </a:solidFill>
                <a:latin typeface="Noto Sans" panose="020B0502040504020204" pitchFamily="34" charset="0"/>
                <a:ea typeface="맑은 고딕" panose="020B0503020000020004" pitchFamily="50" charset="-127"/>
              </a:defRPr>
            </a:lvl3pPr>
            <a:lvl4pPr algn="l">
              <a:buNone/>
              <a:defRPr sz="2500" baseline="0">
                <a:solidFill>
                  <a:schemeClr val="tx1"/>
                </a:solidFill>
                <a:latin typeface="Noto Sans" panose="020B0502040504020204" pitchFamily="34" charset="0"/>
                <a:ea typeface="맑은 고딕" panose="020B0503020000020004" pitchFamily="50" charset="-127"/>
              </a:defRPr>
            </a:lvl4pPr>
            <a:lvl5pPr algn="l">
              <a:buNone/>
              <a:defRPr sz="2500" baseline="0">
                <a:solidFill>
                  <a:schemeClr val="tx1"/>
                </a:solidFill>
                <a:latin typeface="Noto Sans" panose="020B0502040504020204" pitchFamily="34" charset="0"/>
                <a:ea typeface="맑은 고딕" panose="020B0503020000020004" pitchFamily="50" charset="-127"/>
              </a:defRPr>
            </a:lvl5pPr>
          </a:lstStyle>
          <a:p>
            <a:pPr lvl="0"/>
            <a:r>
              <a:rPr lang="en-US" altLang="ko-KR"/>
              <a:t>Replace </a:t>
            </a:r>
            <a:r>
              <a:rPr lang="en-US" altLang="ko-KR" dirty="0"/>
              <a:t>with your own text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" y="283"/>
            <a:ext cx="9143244" cy="6857433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86954"/>
            <a:ext cx="8229600" cy="79690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ko-KR" altLang="en-US" b="1" baseline="0" dirty="0">
                <a:solidFill>
                  <a:schemeClr val="bg1"/>
                </a:solidFill>
                <a:effectLst/>
                <a:latin typeface="Noto Sans" panose="020B0502040504020204" pitchFamily="34" charset="0"/>
              </a:defRPr>
            </a:lvl1pPr>
          </a:lstStyle>
          <a:p>
            <a:pPr lvl="0"/>
            <a:r>
              <a:rPr lang="ko-KR" altLang="en-US" dirty="0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2020-12-14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내용 개체 틀 2"/>
          <p:cNvSpPr>
            <a:spLocks noGrp="1"/>
          </p:cNvSpPr>
          <p:nvPr>
            <p:ph idx="1" hasCustomPrompt="1"/>
          </p:nvPr>
        </p:nvSpPr>
        <p:spPr>
          <a:xfrm>
            <a:off x="457200" y="1268760"/>
            <a:ext cx="8229600" cy="5112568"/>
          </a:xfrm>
        </p:spPr>
        <p:txBody>
          <a:bodyPr>
            <a:normAutofit/>
          </a:bodyPr>
          <a:lstStyle>
            <a:lvl1pPr algn="l">
              <a:buNone/>
              <a:defRPr sz="2500" b="0" baseline="0">
                <a:solidFill>
                  <a:srgbClr val="633F3F"/>
                </a:solidFill>
                <a:latin typeface="Noto Sans" panose="020B0502040504020204" pitchFamily="34" charset="0"/>
                <a:ea typeface="맑은 고딕" panose="020B0503020000020004" pitchFamily="50" charset="-127"/>
              </a:defRPr>
            </a:lvl1pPr>
            <a:lvl2pPr algn="l">
              <a:buNone/>
              <a:defRPr sz="2500" baseline="0">
                <a:solidFill>
                  <a:schemeClr val="tx1"/>
                </a:solidFill>
                <a:latin typeface="Noto Sans" panose="020B0502040504020204" pitchFamily="34" charset="0"/>
                <a:ea typeface="맑은 고딕" panose="020B0503020000020004" pitchFamily="50" charset="-127"/>
              </a:defRPr>
            </a:lvl2pPr>
            <a:lvl3pPr algn="l">
              <a:buNone/>
              <a:defRPr sz="2500" baseline="0">
                <a:solidFill>
                  <a:schemeClr val="tx1"/>
                </a:solidFill>
                <a:latin typeface="Noto Sans" panose="020B0502040504020204" pitchFamily="34" charset="0"/>
                <a:ea typeface="맑은 고딕" panose="020B0503020000020004" pitchFamily="50" charset="-127"/>
              </a:defRPr>
            </a:lvl3pPr>
            <a:lvl4pPr algn="l">
              <a:buNone/>
              <a:defRPr sz="2500" baseline="0">
                <a:solidFill>
                  <a:schemeClr val="tx1"/>
                </a:solidFill>
                <a:latin typeface="Noto Sans" panose="020B0502040504020204" pitchFamily="34" charset="0"/>
                <a:ea typeface="맑은 고딕" panose="020B0503020000020004" pitchFamily="50" charset="-127"/>
              </a:defRPr>
            </a:lvl4pPr>
            <a:lvl5pPr algn="l">
              <a:buNone/>
              <a:defRPr sz="2500" baseline="0">
                <a:solidFill>
                  <a:schemeClr val="tx1"/>
                </a:solidFill>
                <a:latin typeface="Noto Sans" panose="020B0502040504020204" pitchFamily="34" charset="0"/>
                <a:ea typeface="맑은 고딕" panose="020B0503020000020004" pitchFamily="50" charset="-127"/>
              </a:defRPr>
            </a:lvl5pPr>
          </a:lstStyle>
          <a:p>
            <a:pPr lvl="0"/>
            <a:r>
              <a:rPr lang="en-US" altLang="ko-KR"/>
              <a:t>Replace </a:t>
            </a:r>
            <a:r>
              <a:rPr lang="en-US" altLang="ko-KR" dirty="0"/>
              <a:t>with your own text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" y="283"/>
            <a:ext cx="9143244" cy="6857433"/>
          </a:xfrm>
          <a:prstGeom prst="rect">
            <a:avLst/>
          </a:prstGeom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2020-12-14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제목 1"/>
          <p:cNvSpPr>
            <a:spLocks noGrp="1"/>
          </p:cNvSpPr>
          <p:nvPr>
            <p:ph type="ctrTitle"/>
          </p:nvPr>
        </p:nvSpPr>
        <p:spPr>
          <a:xfrm>
            <a:off x="367317" y="1906415"/>
            <a:ext cx="5616624" cy="1512168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7200" b="0" kern="1200" baseline="0" dirty="0">
                <a:solidFill>
                  <a:srgbClr val="633F3F"/>
                </a:solidFill>
                <a:effectLst/>
                <a:latin typeface="Noto Sans" panose="020B0502040504020204" pitchFamily="34" charset="0"/>
                <a:ea typeface="맑은 고딕" panose="020B0503020000020004" pitchFamily="50" charset="-127"/>
                <a:cs typeface="+mj-cs"/>
              </a:defRPr>
            </a:lvl1pPr>
          </a:lstStyle>
          <a:p>
            <a:endParaRPr lang="ko-KR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19026"/>
            <a:ext cx="8229600" cy="7969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062021"/>
            <a:ext cx="8229600" cy="5286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429396"/>
            <a:ext cx="2133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2020-12-14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429396"/>
            <a:ext cx="2895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429396"/>
            <a:ext cx="2133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1" r:id="rId3"/>
    <p:sldLayoutId id="2147483650" r:id="rId4"/>
    <p:sldLayoutId id="2147483656" r:id="rId5"/>
    <p:sldLayoutId id="2147483657" r:id="rId6"/>
  </p:sldLayoutIdLst>
  <p:txStyles>
    <p:titleStyle>
      <a:lvl1pPr algn="l" defTabSz="914400" rtl="0" eaLnBrk="1" latinLnBrk="1" hangingPunct="1">
        <a:spcBef>
          <a:spcPct val="0"/>
        </a:spcBef>
        <a:buNone/>
        <a:defRPr lang="ko-KR" altLang="en-US" sz="3500" kern="1200">
          <a:solidFill>
            <a:sysClr val="windowText" lastClr="000000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2500" kern="1200" smtClean="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800" kern="1200" smtClean="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1800" kern="1200" smtClean="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800" kern="1200" smtClean="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lang="ko-KR" altLang="en-US"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6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27618" y="1484784"/>
            <a:ext cx="5486435" cy="1725844"/>
          </a:xfrm>
        </p:spPr>
        <p:txBody>
          <a:bodyPr/>
          <a:lstStyle/>
          <a:p>
            <a:r>
              <a:rPr lang="en-US" altLang="ko-KR" dirty="0">
                <a:solidFill>
                  <a:srgbClr val="8A0000"/>
                </a:solidFill>
              </a:rPr>
              <a:t>DB </a:t>
            </a:r>
            <a:r>
              <a:rPr lang="ko-KR" altLang="en-US" dirty="0">
                <a:solidFill>
                  <a:srgbClr val="8A0000"/>
                </a:solidFill>
              </a:rPr>
              <a:t>프로젝트</a:t>
            </a:r>
            <a:br>
              <a:rPr lang="en-US" altLang="ko-KR" dirty="0">
                <a:solidFill>
                  <a:srgbClr val="8A0000"/>
                </a:solidFill>
              </a:rPr>
            </a:br>
            <a:r>
              <a:rPr lang="en-US" altLang="ko-KR" dirty="0">
                <a:solidFill>
                  <a:srgbClr val="8A0000"/>
                </a:solidFill>
              </a:rPr>
              <a:t>10</a:t>
            </a:r>
            <a:r>
              <a:rPr lang="ko-KR" altLang="en-US" dirty="0">
                <a:solidFill>
                  <a:srgbClr val="8A0000"/>
                </a:solidFill>
              </a:rPr>
              <a:t>조</a:t>
            </a:r>
            <a:r>
              <a:rPr lang="en-US" altLang="ko-KR" dirty="0">
                <a:solidFill>
                  <a:srgbClr val="8A0000"/>
                </a:solidFill>
              </a:rPr>
              <a:t> </a:t>
            </a:r>
            <a:r>
              <a:rPr lang="en-US" altLang="ko-KR" dirty="0"/>
              <a:t>  </a:t>
            </a:r>
            <a:r>
              <a:rPr lang="ko-KR" altLang="en-US" b="1" dirty="0">
                <a:solidFill>
                  <a:srgbClr val="7C2F2E"/>
                </a:solidFill>
              </a:rPr>
              <a:t>최종발표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67A4E7C-C454-45C2-A97F-419B01792103}"/>
              </a:ext>
            </a:extLst>
          </p:cNvPr>
          <p:cNvSpPr txBox="1"/>
          <p:nvPr/>
        </p:nvSpPr>
        <p:spPr>
          <a:xfrm>
            <a:off x="251520" y="4725144"/>
            <a:ext cx="25202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김소정</a:t>
            </a:r>
            <a:endParaRPr lang="en-US" altLang="ko-KR" dirty="0"/>
          </a:p>
          <a:p>
            <a:r>
              <a:rPr lang="ko-KR" altLang="en-US" dirty="0"/>
              <a:t>김현기</a:t>
            </a:r>
            <a:endParaRPr lang="en-US" altLang="ko-KR" dirty="0"/>
          </a:p>
          <a:p>
            <a:r>
              <a:rPr lang="ko-KR" altLang="en-US" dirty="0"/>
              <a:t>이주호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5163792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SQL</a:t>
            </a:r>
            <a:r>
              <a:rPr lang="ko-KR" altLang="en-US" dirty="0"/>
              <a:t>에 데이터 추가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7A1D853-33A5-4570-A7D9-F65B09D3FDD9}"/>
              </a:ext>
            </a:extLst>
          </p:cNvPr>
          <p:cNvSpPr/>
          <p:nvPr/>
        </p:nvSpPr>
        <p:spPr>
          <a:xfrm>
            <a:off x="0" y="1340768"/>
            <a:ext cx="4716016" cy="432048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  <a:tint val="66000"/>
                  <a:satMod val="160000"/>
                </a:schemeClr>
              </a:gs>
              <a:gs pos="50000">
                <a:schemeClr val="bg1">
                  <a:lumMod val="75000"/>
                  <a:tint val="44500"/>
                  <a:satMod val="160000"/>
                </a:schemeClr>
              </a:gs>
              <a:gs pos="100000">
                <a:schemeClr val="bg1">
                  <a:lumMod val="75000"/>
                  <a:tint val="23500"/>
                  <a:satMod val="160000"/>
                </a:schemeClr>
              </a:gs>
            </a:gsLst>
            <a:lin ang="2700000" scaled="1"/>
            <a:tileRect/>
          </a:gradFill>
          <a:ln>
            <a:solidFill>
              <a:schemeClr val="bg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Movieper</a:t>
            </a:r>
            <a:endParaRPr lang="en-US" altLang="ko-KR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ko-KR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insert into </a:t>
            </a:r>
            <a:r>
              <a:rPr lang="en-US" altLang="ko-KR" sz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movieper</a:t>
            </a:r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values(1, '</a:t>
            </a:r>
            <a:r>
              <a:rPr lang="ko-KR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강남길</a:t>
            </a:r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', '1995-03-24', NULL, '</a:t>
            </a:r>
            <a:r>
              <a:rPr lang="ko-KR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남</a:t>
            </a:r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');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insert into </a:t>
            </a:r>
            <a:r>
              <a:rPr lang="en-US" altLang="ko-KR" sz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movieper</a:t>
            </a:r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values(2, '</a:t>
            </a:r>
            <a:r>
              <a:rPr lang="ko-KR" altLang="en-US" sz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류승법</a:t>
            </a:r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', '1998-02-14', NULL, '</a:t>
            </a:r>
            <a:r>
              <a:rPr lang="ko-KR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남</a:t>
            </a:r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');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insert into </a:t>
            </a:r>
            <a:r>
              <a:rPr lang="en-US" altLang="ko-KR" sz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movieper</a:t>
            </a:r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values(3, '</a:t>
            </a:r>
            <a:r>
              <a:rPr lang="ko-KR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박상원</a:t>
            </a:r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', '1985-06-12', NULL, '</a:t>
            </a:r>
            <a:r>
              <a:rPr lang="ko-KR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남</a:t>
            </a:r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');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insert into </a:t>
            </a:r>
            <a:r>
              <a:rPr lang="en-US" altLang="ko-KR" sz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movieper</a:t>
            </a:r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values(4, '</a:t>
            </a:r>
            <a:r>
              <a:rPr lang="ko-KR" altLang="en-US" sz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설경구</a:t>
            </a:r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', '1992-05-24', NULL, '</a:t>
            </a:r>
            <a:r>
              <a:rPr lang="ko-KR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남</a:t>
            </a:r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');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insert into </a:t>
            </a:r>
            <a:r>
              <a:rPr lang="en-US" altLang="ko-KR" sz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movieper</a:t>
            </a:r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values(5, '</a:t>
            </a:r>
            <a:r>
              <a:rPr lang="ko-KR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최민식</a:t>
            </a:r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', '1965-01-22', NULL, '</a:t>
            </a:r>
            <a:r>
              <a:rPr lang="ko-KR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남</a:t>
            </a:r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');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insert into </a:t>
            </a:r>
            <a:r>
              <a:rPr lang="en-US" altLang="ko-KR" sz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movieper</a:t>
            </a:r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values(6, '</a:t>
            </a:r>
            <a:r>
              <a:rPr lang="ko-KR" altLang="en-US" sz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박명춘</a:t>
            </a:r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', '1925-01-24', '2020-11-23', '</a:t>
            </a:r>
            <a:r>
              <a:rPr lang="ko-KR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남</a:t>
            </a:r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');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insert into </a:t>
            </a:r>
            <a:r>
              <a:rPr lang="en-US" altLang="ko-KR" sz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movieper</a:t>
            </a:r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values(7, '</a:t>
            </a:r>
            <a:r>
              <a:rPr lang="ko-KR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강수연</a:t>
            </a:r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', '1985-05-24', NULL, '</a:t>
            </a:r>
            <a:r>
              <a:rPr lang="ko-KR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여</a:t>
            </a:r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');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insert into </a:t>
            </a:r>
            <a:r>
              <a:rPr lang="en-US" altLang="ko-KR" sz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movieper</a:t>
            </a:r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values(8, '</a:t>
            </a:r>
            <a:r>
              <a:rPr lang="ko-KR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문근영</a:t>
            </a:r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', '1994-03-22', NULL, '</a:t>
            </a:r>
            <a:r>
              <a:rPr lang="ko-KR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여</a:t>
            </a:r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');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insert into </a:t>
            </a:r>
            <a:r>
              <a:rPr lang="en-US" altLang="ko-KR" sz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movieper</a:t>
            </a:r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values(9, '</a:t>
            </a:r>
            <a:r>
              <a:rPr lang="ko-KR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한지혜</a:t>
            </a:r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', '1993-03-21', NULL, '</a:t>
            </a:r>
            <a:r>
              <a:rPr lang="ko-KR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여</a:t>
            </a:r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');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insert into </a:t>
            </a:r>
            <a:r>
              <a:rPr lang="en-US" altLang="ko-KR" sz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movieper</a:t>
            </a:r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values(10, '</a:t>
            </a:r>
            <a:r>
              <a:rPr lang="ko-KR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이지아</a:t>
            </a:r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', '1995-04-26', NULL, '</a:t>
            </a:r>
            <a:r>
              <a:rPr lang="ko-KR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여</a:t>
            </a:r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');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insert into </a:t>
            </a:r>
            <a:r>
              <a:rPr lang="en-US" altLang="ko-KR" sz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movieper</a:t>
            </a:r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values(11, '</a:t>
            </a:r>
            <a:r>
              <a:rPr lang="ko-KR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장진영</a:t>
            </a:r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', '1992-06-27', NULL, '</a:t>
            </a:r>
            <a:r>
              <a:rPr lang="ko-KR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여</a:t>
            </a:r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');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insert into </a:t>
            </a:r>
            <a:r>
              <a:rPr lang="en-US" altLang="ko-KR" sz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movieper</a:t>
            </a:r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values(12, '</a:t>
            </a:r>
            <a:r>
              <a:rPr lang="ko-KR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양승찬</a:t>
            </a:r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', '1952-06-27', '2000-04-13', '</a:t>
            </a:r>
            <a:r>
              <a:rPr lang="ko-KR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여</a:t>
            </a:r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');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insert into </a:t>
            </a:r>
            <a:r>
              <a:rPr lang="en-US" altLang="ko-KR" sz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movieper</a:t>
            </a:r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values(13, '</a:t>
            </a:r>
            <a:r>
              <a:rPr lang="ko-KR" altLang="en-US" sz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김감독</a:t>
            </a:r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', '1995-03-24', NULL, '</a:t>
            </a:r>
            <a:r>
              <a:rPr lang="ko-KR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남</a:t>
            </a:r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');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insert into </a:t>
            </a:r>
            <a:r>
              <a:rPr lang="en-US" altLang="ko-KR" sz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movieper</a:t>
            </a:r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values(14, '</a:t>
            </a:r>
            <a:r>
              <a:rPr lang="ko-KR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봉준호</a:t>
            </a:r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', '1975-02-14', NULL, '</a:t>
            </a:r>
            <a:r>
              <a:rPr lang="ko-KR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남</a:t>
            </a:r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');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insert into </a:t>
            </a:r>
            <a:r>
              <a:rPr lang="en-US" altLang="ko-KR" sz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movieper</a:t>
            </a:r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values(15, '</a:t>
            </a:r>
            <a:r>
              <a:rPr lang="ko-KR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김수미</a:t>
            </a:r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', '1955-06-12', NULL, '</a:t>
            </a:r>
            <a:r>
              <a:rPr lang="ko-KR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여</a:t>
            </a:r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');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insert into </a:t>
            </a:r>
            <a:r>
              <a:rPr lang="en-US" altLang="ko-KR" sz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movieper</a:t>
            </a:r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values(16, '</a:t>
            </a:r>
            <a:r>
              <a:rPr lang="ko-KR" altLang="en-US" sz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이감독</a:t>
            </a:r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', '1952-05-24', '2018-04-12', '</a:t>
            </a:r>
            <a:r>
              <a:rPr lang="ko-KR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여</a:t>
            </a:r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');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insert into </a:t>
            </a:r>
            <a:r>
              <a:rPr lang="en-US" altLang="ko-KR" sz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movieper</a:t>
            </a:r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values(17, '</a:t>
            </a:r>
            <a:r>
              <a:rPr lang="ko-KR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최영희</a:t>
            </a:r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', '1965-01-22', NULL, '</a:t>
            </a:r>
            <a:r>
              <a:rPr lang="ko-KR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여</a:t>
            </a:r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');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insert into </a:t>
            </a:r>
            <a:r>
              <a:rPr lang="en-US" altLang="ko-KR" sz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movieper</a:t>
            </a:r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values(18, '</a:t>
            </a:r>
            <a:r>
              <a:rPr lang="ko-KR" altLang="en-US" sz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박다혜</a:t>
            </a:r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', '1985-02-17', NULL, '</a:t>
            </a:r>
            <a:r>
              <a:rPr lang="ko-KR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여</a:t>
            </a:r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');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insert into </a:t>
            </a:r>
            <a:r>
              <a:rPr lang="en-US" altLang="ko-KR" sz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movieper</a:t>
            </a:r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values(19, '</a:t>
            </a:r>
            <a:r>
              <a:rPr lang="ko-KR" altLang="en-US" sz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최주임</a:t>
            </a:r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', '1995-05-12', NULL, '</a:t>
            </a:r>
            <a:r>
              <a:rPr lang="ko-KR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남</a:t>
            </a:r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');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0ED4E54-359E-4D80-BD88-6FB784E41D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2966273"/>
            <a:ext cx="4501008" cy="3804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7023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SQL</a:t>
            </a:r>
            <a:r>
              <a:rPr lang="ko-KR" altLang="en-US" dirty="0"/>
              <a:t>에 데이터 추가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7A1D853-33A5-4570-A7D9-F65B09D3FDD9}"/>
              </a:ext>
            </a:extLst>
          </p:cNvPr>
          <p:cNvSpPr/>
          <p:nvPr/>
        </p:nvSpPr>
        <p:spPr>
          <a:xfrm>
            <a:off x="755576" y="2132856"/>
            <a:ext cx="2771800" cy="2592288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  <a:tint val="66000"/>
                  <a:satMod val="160000"/>
                </a:schemeClr>
              </a:gs>
              <a:gs pos="50000">
                <a:schemeClr val="bg1">
                  <a:lumMod val="75000"/>
                  <a:tint val="44500"/>
                  <a:satMod val="160000"/>
                </a:schemeClr>
              </a:gs>
              <a:gs pos="100000">
                <a:schemeClr val="bg1">
                  <a:lumMod val="75000"/>
                  <a:tint val="23500"/>
                  <a:satMod val="160000"/>
                </a:schemeClr>
              </a:gs>
            </a:gsLst>
            <a:lin ang="2700000" scaled="1"/>
            <a:tileRect/>
          </a:gradFill>
          <a:ln>
            <a:solidFill>
              <a:schemeClr val="bg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Director</a:t>
            </a:r>
          </a:p>
          <a:p>
            <a:endParaRPr lang="en-US" altLang="ko-KR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insert into director values(13);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insert into director values(14);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insert into director values(15);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insert into director values(16);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insert into director values(17);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insert into director values(18);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insert into director values(19);</a:t>
            </a:r>
          </a:p>
          <a:p>
            <a:endParaRPr lang="en-US" altLang="ko-KR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D3627B6-D627-4C95-BA9A-AFCC370894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0152" y="2276475"/>
            <a:ext cx="1485900" cy="230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6708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ts val="4200"/>
              </a:lnSpc>
              <a:tabLst/>
            </a:pPr>
            <a:r>
              <a:rPr lang="en-US" altLang="zh-CN" sz="3200" dirty="0">
                <a:latin typeface="Arial" pitchFamily="18" charset="0"/>
                <a:cs typeface="Arial" pitchFamily="18" charset="0"/>
              </a:rPr>
              <a:t>SQL</a:t>
            </a:r>
            <a:endParaRPr lang="en-US" altLang="zh-CN" sz="3200" dirty="0">
              <a:latin typeface="바탕" pitchFamily="18" charset="0"/>
              <a:cs typeface="바탕" pitchFamily="18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BA16A03-FCE9-48A7-85D1-069F3927C6CA}"/>
              </a:ext>
            </a:extLst>
          </p:cNvPr>
          <p:cNvSpPr/>
          <p:nvPr/>
        </p:nvSpPr>
        <p:spPr>
          <a:xfrm>
            <a:off x="107504" y="1484784"/>
            <a:ext cx="4968552" cy="2664296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  <a:tint val="66000"/>
                  <a:satMod val="160000"/>
                </a:schemeClr>
              </a:gs>
              <a:gs pos="50000">
                <a:schemeClr val="bg1">
                  <a:lumMod val="75000"/>
                  <a:tint val="44500"/>
                  <a:satMod val="160000"/>
                </a:schemeClr>
              </a:gs>
              <a:gs pos="100000">
                <a:schemeClr val="bg1">
                  <a:lumMod val="75000"/>
                  <a:tint val="23500"/>
                  <a:satMod val="160000"/>
                </a:schemeClr>
              </a:gs>
            </a:gsLst>
            <a:lin ang="2700000" scaled="1"/>
            <a:tileRect/>
          </a:gradFill>
          <a:ln>
            <a:solidFill>
              <a:schemeClr val="bg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TABLE Movie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altLang="ko-KR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MovieNo</a:t>
            </a:r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INTEGER  NOT NULL ,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Title        VARCHAR(20)  NULL ,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Year        INTEGER  NULL ,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Rate        INTEGER  NULL ,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Length        INTEGER  NULL ,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altLang="ko-KR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MoviePerNo</a:t>
            </a:r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INTEGER  NULL ,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CONSTRAINT  </a:t>
            </a:r>
            <a:r>
              <a:rPr lang="en-US" altLang="ko-KR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XPKMovie</a:t>
            </a:r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PRIMARY KEY (</a:t>
            </a:r>
            <a:r>
              <a:rPr lang="en-US" altLang="ko-KR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MovieNo</a:t>
            </a:r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),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CONSTRAINT  R_7 FOREIGN KEY (</a:t>
            </a:r>
            <a:r>
              <a:rPr lang="en-US" altLang="ko-KR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MoviePerNo</a:t>
            </a:r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REFERENCES Director(</a:t>
            </a:r>
            <a:r>
              <a:rPr lang="en-US" altLang="ko-KR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MoviePerNo</a:t>
            </a:r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ON DELETE CASCADE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);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855DA1C-FDBD-4336-B37A-9233F4880D9C}"/>
              </a:ext>
            </a:extLst>
          </p:cNvPr>
          <p:cNvSpPr/>
          <p:nvPr/>
        </p:nvSpPr>
        <p:spPr>
          <a:xfrm>
            <a:off x="113420" y="4365104"/>
            <a:ext cx="4962636" cy="2304256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  <a:tint val="66000"/>
                  <a:satMod val="160000"/>
                </a:schemeClr>
              </a:gs>
              <a:gs pos="50000">
                <a:schemeClr val="bg1">
                  <a:lumMod val="75000"/>
                  <a:tint val="44500"/>
                  <a:satMod val="160000"/>
                </a:schemeClr>
              </a:gs>
              <a:gs pos="100000">
                <a:schemeClr val="bg1">
                  <a:lumMod val="75000"/>
                  <a:tint val="23500"/>
                  <a:satMod val="160000"/>
                </a:schemeClr>
              </a:gs>
            </a:gsLst>
            <a:lin ang="2700000" scaled="1"/>
            <a:tileRect/>
          </a:gradFill>
          <a:ln>
            <a:solidFill>
              <a:schemeClr val="bg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TABLE Company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altLang="ko-KR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CompanyNo</a:t>
            </a:r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INTEGER  NOT NULL ,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altLang="ko-KR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Companyname</a:t>
            </a:r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VARCHAR(20)  NULL ,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Phone        VARCHAR(20)  NULL ,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CONSTRAINT  </a:t>
            </a:r>
            <a:r>
              <a:rPr lang="en-US" altLang="ko-KR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XPKCompany</a:t>
            </a:r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PRIMARY KEY (</a:t>
            </a:r>
            <a:r>
              <a:rPr lang="en-US" altLang="ko-KR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CompanyNo</a:t>
            </a:r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);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40A1ED9-091F-4654-B874-060B3E4432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6096" y="1826332"/>
            <a:ext cx="2647950" cy="19812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DFF8953-0271-4BCE-85BC-10CF3EF3F7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8104" y="4742357"/>
            <a:ext cx="2790825" cy="142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2378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SQL</a:t>
            </a:r>
            <a:r>
              <a:rPr lang="ko-KR" altLang="en-US" dirty="0"/>
              <a:t>에 데이터 추가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7A1D853-33A5-4570-A7D9-F65B09D3FDD9}"/>
              </a:ext>
            </a:extLst>
          </p:cNvPr>
          <p:cNvSpPr/>
          <p:nvPr/>
        </p:nvSpPr>
        <p:spPr>
          <a:xfrm>
            <a:off x="0" y="1340768"/>
            <a:ext cx="4499992" cy="2592288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  <a:tint val="66000"/>
                  <a:satMod val="160000"/>
                </a:schemeClr>
              </a:gs>
              <a:gs pos="50000">
                <a:schemeClr val="bg1">
                  <a:lumMod val="75000"/>
                  <a:tint val="44500"/>
                  <a:satMod val="160000"/>
                </a:schemeClr>
              </a:gs>
              <a:gs pos="100000">
                <a:schemeClr val="bg1">
                  <a:lumMod val="75000"/>
                  <a:tint val="23500"/>
                  <a:satMod val="160000"/>
                </a:schemeClr>
              </a:gs>
            </a:gsLst>
            <a:lin ang="2700000" scaled="1"/>
            <a:tileRect/>
          </a:gradFill>
          <a:ln>
            <a:solidFill>
              <a:schemeClr val="bg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Movie</a:t>
            </a:r>
          </a:p>
          <a:p>
            <a:endParaRPr lang="en-US" altLang="ko-KR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insert into Movie values(1, '</a:t>
            </a:r>
            <a:r>
              <a:rPr lang="ko-KR" altLang="en-US" sz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인터스텔라</a:t>
            </a:r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', 2015, 9, 150, 13);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insert into Movie values(2, '</a:t>
            </a:r>
            <a:r>
              <a:rPr lang="ko-KR" altLang="en-US" sz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트론</a:t>
            </a:r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', 2011, 8, 150, 13);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insert into Movie values(3, 'BMC</a:t>
            </a:r>
            <a:r>
              <a:rPr lang="ko-KR" altLang="en-US" sz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의여행</a:t>
            </a:r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', 2012, 10, 110, 14);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insert into Movie values(4, '</a:t>
            </a:r>
            <a:r>
              <a:rPr lang="ko-KR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괴물</a:t>
            </a:r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', 2010, 9, 150, 14);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insert into Movie values(5, '</a:t>
            </a:r>
            <a:r>
              <a:rPr lang="ko-KR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학교</a:t>
            </a:r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', 2006, 9, 150, 15);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insert into Movie values(6, '</a:t>
            </a:r>
            <a:r>
              <a:rPr lang="ko-KR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데이터베이스</a:t>
            </a:r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', 2020, 10, 150, 16);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insert into Movie values(7, '</a:t>
            </a:r>
            <a:r>
              <a:rPr lang="ko-KR" altLang="en-US" sz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어벤져스</a:t>
            </a:r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', 2017, 9, 150, 17);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insert into Movie values(8, '</a:t>
            </a:r>
            <a:r>
              <a:rPr lang="ko-KR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포켓몬스터</a:t>
            </a:r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1', 2011, 7, 150, 18);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insert into Movie values(9, '</a:t>
            </a:r>
            <a:r>
              <a:rPr lang="ko-KR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포켓몬스터</a:t>
            </a:r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2', 2012, 6, 150, 18);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insert into Movie values(10, '</a:t>
            </a:r>
            <a:r>
              <a:rPr lang="ko-KR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포켓몬스터</a:t>
            </a:r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3', 2013, 6, 150, 18);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insert into Movie values(11, '</a:t>
            </a:r>
            <a:r>
              <a:rPr lang="ko-KR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닭갈비</a:t>
            </a:r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', 2015, 3, 150, 19);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2F84444-9F43-4BDB-B24B-2A2F92AFBE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7864" y="3877472"/>
            <a:ext cx="5373462" cy="2893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8518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SQL</a:t>
            </a:r>
            <a:r>
              <a:rPr lang="ko-KR" altLang="en-US" dirty="0"/>
              <a:t>에 데이터 추가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7A1D853-33A5-4570-A7D9-F65B09D3FDD9}"/>
              </a:ext>
            </a:extLst>
          </p:cNvPr>
          <p:cNvSpPr/>
          <p:nvPr/>
        </p:nvSpPr>
        <p:spPr>
          <a:xfrm>
            <a:off x="0" y="1340768"/>
            <a:ext cx="4499992" cy="2592288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  <a:tint val="66000"/>
                  <a:satMod val="160000"/>
                </a:schemeClr>
              </a:gs>
              <a:gs pos="50000">
                <a:schemeClr val="bg1">
                  <a:lumMod val="75000"/>
                  <a:tint val="44500"/>
                  <a:satMod val="160000"/>
                </a:schemeClr>
              </a:gs>
              <a:gs pos="100000">
                <a:schemeClr val="bg1">
                  <a:lumMod val="75000"/>
                  <a:tint val="23500"/>
                  <a:satMod val="160000"/>
                </a:schemeClr>
              </a:gs>
            </a:gsLst>
            <a:lin ang="2700000" scaled="1"/>
            <a:tileRect/>
          </a:gradFill>
          <a:ln>
            <a:solidFill>
              <a:schemeClr val="bg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Company</a:t>
            </a:r>
          </a:p>
          <a:p>
            <a:endParaRPr lang="en-US" altLang="ko-KR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insert into Company values(1, 'CJ', '01089209382');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insert into Company values(2, 'BMC', '01079392382');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insert into Company values(3, '</a:t>
            </a:r>
            <a:r>
              <a:rPr lang="ko-KR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넥스트</a:t>
            </a:r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', '01023134211');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insert into Company values(4, '</a:t>
            </a:r>
            <a:r>
              <a:rPr lang="ko-KR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롯데</a:t>
            </a:r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', '0167189039');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insert into Company values(5, '</a:t>
            </a:r>
            <a:r>
              <a:rPr lang="ko-KR" altLang="en-US" sz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쇼박스</a:t>
            </a:r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', '01028901182');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3C959BC-0F60-46AE-BEE8-A06E2401FC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5936" y="3489849"/>
            <a:ext cx="4629150" cy="180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275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ts val="4200"/>
              </a:lnSpc>
              <a:tabLst/>
            </a:pPr>
            <a:r>
              <a:rPr lang="en-US" altLang="zh-CN" sz="3200" dirty="0">
                <a:latin typeface="Arial" pitchFamily="18" charset="0"/>
                <a:cs typeface="Arial" pitchFamily="18" charset="0"/>
              </a:rPr>
              <a:t>SQL</a:t>
            </a:r>
            <a:endParaRPr lang="en-US" altLang="zh-CN" sz="3200" dirty="0">
              <a:latin typeface="바탕" pitchFamily="18" charset="0"/>
              <a:cs typeface="바탕" pitchFamily="18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BA16A03-FCE9-48A7-85D1-069F3927C6CA}"/>
              </a:ext>
            </a:extLst>
          </p:cNvPr>
          <p:cNvSpPr/>
          <p:nvPr/>
        </p:nvSpPr>
        <p:spPr>
          <a:xfrm>
            <a:off x="107504" y="1484784"/>
            <a:ext cx="5040560" cy="3096344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  <a:tint val="66000"/>
                  <a:satMod val="160000"/>
                </a:schemeClr>
              </a:gs>
              <a:gs pos="50000">
                <a:schemeClr val="bg1">
                  <a:lumMod val="75000"/>
                  <a:tint val="44500"/>
                  <a:satMod val="160000"/>
                </a:schemeClr>
              </a:gs>
              <a:gs pos="100000">
                <a:schemeClr val="bg1">
                  <a:lumMod val="75000"/>
                  <a:tint val="23500"/>
                  <a:satMod val="160000"/>
                </a:schemeClr>
              </a:gs>
            </a:gsLst>
            <a:lin ang="2700000" scaled="1"/>
            <a:tileRect/>
          </a:gradFill>
          <a:ln>
            <a:solidFill>
              <a:schemeClr val="bg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TABLE Contract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altLang="ko-KR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DateBegin</a:t>
            </a:r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DATE  NULL ,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altLang="ko-KR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DateEnd</a:t>
            </a:r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DATE  NULL ,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altLang="ko-KR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IsCurrent</a:t>
            </a:r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INTEGER  NULL ,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altLang="ko-KR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MoviePerNo</a:t>
            </a:r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INTEGER  NOT NULL ,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altLang="ko-KR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CompanyNo</a:t>
            </a:r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INTEGER  NOT NULL ,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CONSTRAINT  </a:t>
            </a:r>
            <a:r>
              <a:rPr lang="en-US" altLang="ko-KR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XPKContract</a:t>
            </a:r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PRIMARY KEY (</a:t>
            </a:r>
            <a:r>
              <a:rPr lang="en-US" altLang="ko-KR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MoviePerNo,CompanyNo</a:t>
            </a:r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),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CONSTRAINT  R_46 FOREIGN KEY (</a:t>
            </a:r>
            <a:r>
              <a:rPr lang="en-US" altLang="ko-KR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MoviePerNo</a:t>
            </a:r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REFERENCES </a:t>
            </a:r>
            <a:r>
              <a:rPr lang="en-US" altLang="ko-KR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MoviePer</a:t>
            </a:r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ko-KR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MoviePerNo</a:t>
            </a:r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),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CONSTRAINT  R_47 FOREIGN KEY (</a:t>
            </a:r>
            <a:r>
              <a:rPr lang="en-US" altLang="ko-KR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CompanyNo</a:t>
            </a:r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REFERENCES Company(</a:t>
            </a:r>
            <a:r>
              <a:rPr lang="en-US" altLang="ko-KR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CompanyNo</a:t>
            </a:r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);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59769DF-D032-41F6-8260-704FEE715BE2}"/>
              </a:ext>
            </a:extLst>
          </p:cNvPr>
          <p:cNvSpPr/>
          <p:nvPr/>
        </p:nvSpPr>
        <p:spPr>
          <a:xfrm>
            <a:off x="179512" y="4797152"/>
            <a:ext cx="4968552" cy="1944216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  <a:tint val="66000"/>
                  <a:satMod val="160000"/>
                </a:schemeClr>
              </a:gs>
              <a:gs pos="50000">
                <a:schemeClr val="bg1">
                  <a:lumMod val="75000"/>
                  <a:tint val="44500"/>
                  <a:satMod val="160000"/>
                </a:schemeClr>
              </a:gs>
              <a:gs pos="100000">
                <a:schemeClr val="bg1">
                  <a:lumMod val="75000"/>
                  <a:tint val="23500"/>
                  <a:satMod val="160000"/>
                </a:schemeClr>
              </a:gs>
            </a:gsLst>
            <a:lin ang="2700000" scaled="1"/>
            <a:tileRect/>
          </a:gradFill>
          <a:ln>
            <a:solidFill>
              <a:schemeClr val="bg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TABLE Genre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altLang="ko-KR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MovieNo</a:t>
            </a:r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INTEGER  NOT NULL ,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altLang="ko-KR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GenreName</a:t>
            </a:r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VARCHAR(20)  NOT NULL ,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CONSTRAINT  </a:t>
            </a:r>
            <a:r>
              <a:rPr lang="en-US" altLang="ko-KR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XPKGenre</a:t>
            </a:r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PRIMARY KEY (</a:t>
            </a:r>
            <a:r>
              <a:rPr lang="en-US" altLang="ko-KR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MovieNo,GenreName</a:t>
            </a:r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),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CONSTRAINT  R_44 FOREIGN KEY (</a:t>
            </a:r>
            <a:r>
              <a:rPr lang="en-US" altLang="ko-KR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MovieNo</a:t>
            </a:r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REFERENCES Movie(</a:t>
            </a:r>
            <a:r>
              <a:rPr lang="en-US" altLang="ko-KR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MovieNo</a:t>
            </a:r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);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BC5AE73-96A9-4008-BA99-DE8F88DABF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4128" y="2132843"/>
            <a:ext cx="2581275" cy="180022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EBE966A-478E-4D1B-9367-072F39EA0D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9333" y="5201037"/>
            <a:ext cx="2581275" cy="127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182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SQL</a:t>
            </a:r>
            <a:r>
              <a:rPr lang="ko-KR" altLang="en-US" dirty="0"/>
              <a:t>에 데이터 추가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7A1D853-33A5-4570-A7D9-F65B09D3FDD9}"/>
              </a:ext>
            </a:extLst>
          </p:cNvPr>
          <p:cNvSpPr/>
          <p:nvPr/>
        </p:nvSpPr>
        <p:spPr>
          <a:xfrm>
            <a:off x="0" y="1340768"/>
            <a:ext cx="4716016" cy="432048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  <a:tint val="66000"/>
                  <a:satMod val="160000"/>
                </a:schemeClr>
              </a:gs>
              <a:gs pos="50000">
                <a:schemeClr val="bg1">
                  <a:lumMod val="75000"/>
                  <a:tint val="44500"/>
                  <a:satMod val="160000"/>
                </a:schemeClr>
              </a:gs>
              <a:gs pos="100000">
                <a:schemeClr val="bg1">
                  <a:lumMod val="75000"/>
                  <a:tint val="23500"/>
                  <a:satMod val="160000"/>
                </a:schemeClr>
              </a:gs>
            </a:gsLst>
            <a:lin ang="2700000" scaled="1"/>
            <a:tileRect/>
          </a:gradFill>
          <a:ln>
            <a:solidFill>
              <a:schemeClr val="bg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Contract</a:t>
            </a:r>
          </a:p>
          <a:p>
            <a:endParaRPr lang="en-US" altLang="ko-KR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insert into Contract values('2000-4-14',NULL,1,1,1);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insert into Contract values('2000-3-11',NULL,1,2,1);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insert into Contract values('2000-3-15',NULL,1,3,1);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insert into Contract values('2002-3-14',NULL,1,4,1);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insert into Contract values('2006-4-14',NULL,1,5,2);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insert into Contract values('2004-3-14',NULL,1,6,2);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insert into Contract values('2003-2-14',NULL,1,7,2);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insert into Contract values('2002-1-12',NULL,1,8,3);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insert into Contract values('2004-3-15',NULL,1,9,3);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insert into Contract values('2006-4-14',NULL,1,10,3);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insert into Contract values('2007-4-14',NULL,1,11,4);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insert into Contract values('2008-4-14',NULL,1,12,4);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insert into Contract values('2009-3-14',NULL,1,13,4);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insert into Contract values('2001-4-14',NULL,1,14,4);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insert into Contract values('2002-2-14',NULL,1,15,5);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insert into Contract values('2003-1-14',NULL,1,16,5);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insert into Contract values('2005-4-14',NULL,1,17,5);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insert into Contract values('2006-1-14',NULL,1,18,5);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insert into Contract values('2007-4-14',NULL,1,19,5);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A8F308E-5E97-4AFC-9920-8AEDEFE0C0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3928" y="3429000"/>
            <a:ext cx="5048250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1125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SQL</a:t>
            </a:r>
            <a:r>
              <a:rPr lang="ko-KR" altLang="en-US" dirty="0"/>
              <a:t>에 데이터 추가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7A1D853-33A5-4570-A7D9-F65B09D3FDD9}"/>
              </a:ext>
            </a:extLst>
          </p:cNvPr>
          <p:cNvSpPr/>
          <p:nvPr/>
        </p:nvSpPr>
        <p:spPr>
          <a:xfrm>
            <a:off x="0" y="1340768"/>
            <a:ext cx="4716016" cy="5184576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  <a:tint val="66000"/>
                  <a:satMod val="160000"/>
                </a:schemeClr>
              </a:gs>
              <a:gs pos="50000">
                <a:schemeClr val="bg1">
                  <a:lumMod val="75000"/>
                  <a:tint val="44500"/>
                  <a:satMod val="160000"/>
                </a:schemeClr>
              </a:gs>
              <a:gs pos="100000">
                <a:schemeClr val="bg1">
                  <a:lumMod val="75000"/>
                  <a:tint val="23500"/>
                  <a:satMod val="160000"/>
                </a:schemeClr>
              </a:gs>
            </a:gsLst>
            <a:lin ang="2700000" scaled="1"/>
            <a:tileRect/>
          </a:gradFill>
          <a:ln>
            <a:solidFill>
              <a:schemeClr val="bg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Genre</a:t>
            </a:r>
          </a:p>
          <a:p>
            <a:endParaRPr lang="en-US" altLang="ko-KR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insert into Genre values(1, 'SF');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insert into Genre values(1, '</a:t>
            </a:r>
            <a:r>
              <a:rPr lang="ko-KR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다큐</a:t>
            </a:r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');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insert into Genre values(2, 'SF');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insert into Genre values(2, '</a:t>
            </a:r>
            <a:r>
              <a:rPr lang="ko-KR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로맨스</a:t>
            </a:r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');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insert into Genre values(3, '</a:t>
            </a:r>
            <a:r>
              <a:rPr lang="ko-KR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다큐</a:t>
            </a:r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');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insert into Genre values(3, '</a:t>
            </a:r>
            <a:r>
              <a:rPr lang="ko-KR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코미디</a:t>
            </a:r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');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insert into Genre values(4, 'SF');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insert into Genre values(4, '</a:t>
            </a:r>
            <a:r>
              <a:rPr lang="ko-KR" altLang="en-US" sz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호러</a:t>
            </a:r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');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insert into Genre values(5, '</a:t>
            </a:r>
            <a:r>
              <a:rPr lang="ko-KR" altLang="en-US" sz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호러</a:t>
            </a:r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');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insert into Genre values(5, '</a:t>
            </a:r>
            <a:r>
              <a:rPr lang="ko-KR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로맨스</a:t>
            </a:r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');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insert into Genre values(6, '</a:t>
            </a:r>
            <a:r>
              <a:rPr lang="ko-KR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로맨스</a:t>
            </a:r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');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insert into Genre values(6, '</a:t>
            </a:r>
            <a:r>
              <a:rPr lang="ko-KR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다큐</a:t>
            </a:r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');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insert into Genre values(7, 'SF');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insert into Genre values(7, '</a:t>
            </a:r>
            <a:r>
              <a:rPr lang="ko-KR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액션</a:t>
            </a:r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');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insert into Genre values(8, '</a:t>
            </a:r>
            <a:r>
              <a:rPr lang="ko-KR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코미디</a:t>
            </a:r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');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insert into Genre values(8, '</a:t>
            </a:r>
            <a:r>
              <a:rPr lang="ko-KR" altLang="en-US" sz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느와르</a:t>
            </a:r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');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insert into Genre values(8, '</a:t>
            </a:r>
            <a:r>
              <a:rPr lang="ko-KR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가족</a:t>
            </a:r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');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insert into Genre values(9, '</a:t>
            </a:r>
            <a:r>
              <a:rPr lang="ko-KR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코미디</a:t>
            </a:r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');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insert into Genre values(9, '</a:t>
            </a:r>
            <a:r>
              <a:rPr lang="ko-KR" altLang="en-US" sz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느와르</a:t>
            </a:r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');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insert into Genre values(9, '</a:t>
            </a:r>
            <a:r>
              <a:rPr lang="ko-KR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가족</a:t>
            </a:r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');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insert into Genre values(10, '</a:t>
            </a:r>
            <a:r>
              <a:rPr lang="ko-KR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코미디</a:t>
            </a:r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');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insert into Genre values(10, '</a:t>
            </a:r>
            <a:r>
              <a:rPr lang="ko-KR" altLang="en-US" sz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느와르</a:t>
            </a:r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');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insert into Genre values(10, '</a:t>
            </a:r>
            <a:r>
              <a:rPr lang="ko-KR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가족</a:t>
            </a:r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');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insert into Genre values(11, '</a:t>
            </a:r>
            <a:r>
              <a:rPr lang="ko-KR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다큐</a:t>
            </a:r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');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0A0BACE-831E-49B6-9ACD-F70459D887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8064" y="896934"/>
            <a:ext cx="3343275" cy="57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2158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ts val="4200"/>
              </a:lnSpc>
              <a:tabLst/>
            </a:pPr>
            <a:r>
              <a:rPr lang="en-US" altLang="zh-CN" sz="3200" dirty="0">
                <a:latin typeface="Arial" pitchFamily="18" charset="0"/>
                <a:cs typeface="Arial" pitchFamily="18" charset="0"/>
              </a:rPr>
              <a:t>SQL</a:t>
            </a:r>
            <a:endParaRPr lang="en-US" altLang="zh-CN" sz="3200" dirty="0">
              <a:latin typeface="바탕" pitchFamily="18" charset="0"/>
              <a:cs typeface="바탕" pitchFamily="18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BA16A03-FCE9-48A7-85D1-069F3927C6CA}"/>
              </a:ext>
            </a:extLst>
          </p:cNvPr>
          <p:cNvSpPr/>
          <p:nvPr/>
        </p:nvSpPr>
        <p:spPr>
          <a:xfrm>
            <a:off x="107504" y="1484784"/>
            <a:ext cx="5040560" cy="2664296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  <a:tint val="66000"/>
                  <a:satMod val="160000"/>
                </a:schemeClr>
              </a:gs>
              <a:gs pos="50000">
                <a:schemeClr val="bg1">
                  <a:lumMod val="75000"/>
                  <a:tint val="44500"/>
                  <a:satMod val="160000"/>
                </a:schemeClr>
              </a:gs>
              <a:gs pos="100000">
                <a:schemeClr val="bg1">
                  <a:lumMod val="75000"/>
                  <a:tint val="23500"/>
                  <a:satMod val="160000"/>
                </a:schemeClr>
              </a:gs>
            </a:gsLst>
            <a:lin ang="2700000" scaled="1"/>
            <a:tileRect/>
          </a:gradFill>
          <a:ln>
            <a:solidFill>
              <a:schemeClr val="bg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TABLE Theater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altLang="ko-KR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TheaterNo</a:t>
            </a:r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INTEGER  NOT NULL ,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altLang="ko-KR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TheaterName</a:t>
            </a:r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VARCHAR(20)  NULL ,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Phone        VARCHAR(20)  NULL ,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URL        VARCHAR(20)  NULL ,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altLang="ko-KR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YearBuilt</a:t>
            </a:r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INTEGER  NULL ,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altLang="ko-KR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CompanyNo</a:t>
            </a:r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INTEGER  NOT NULL ,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CONSTRAINT  </a:t>
            </a:r>
            <a:r>
              <a:rPr lang="en-US" altLang="ko-KR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XPKTheater</a:t>
            </a:r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PRIMARY KEY (</a:t>
            </a:r>
            <a:r>
              <a:rPr lang="en-US" altLang="ko-KR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TheaterNo</a:t>
            </a:r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),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CONSTRAINT  R_13 FOREIGN KEY (</a:t>
            </a:r>
            <a:r>
              <a:rPr lang="en-US" altLang="ko-KR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CompanyNo</a:t>
            </a:r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REFERENCES Company(</a:t>
            </a:r>
            <a:r>
              <a:rPr lang="en-US" altLang="ko-KR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CompanyNo</a:t>
            </a:r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);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855DA1C-FDBD-4336-B37A-9233F4880D9C}"/>
              </a:ext>
            </a:extLst>
          </p:cNvPr>
          <p:cNvSpPr/>
          <p:nvPr/>
        </p:nvSpPr>
        <p:spPr>
          <a:xfrm>
            <a:off x="113420" y="4365104"/>
            <a:ext cx="5034644" cy="2304256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  <a:tint val="66000"/>
                  <a:satMod val="160000"/>
                </a:schemeClr>
              </a:gs>
              <a:gs pos="50000">
                <a:schemeClr val="bg1">
                  <a:lumMod val="75000"/>
                  <a:tint val="44500"/>
                  <a:satMod val="160000"/>
                </a:schemeClr>
              </a:gs>
              <a:gs pos="100000">
                <a:schemeClr val="bg1">
                  <a:lumMod val="75000"/>
                  <a:tint val="23500"/>
                  <a:satMod val="160000"/>
                </a:schemeClr>
              </a:gs>
            </a:gsLst>
            <a:lin ang="2700000" scaled="1"/>
            <a:tileRect/>
          </a:gradFill>
          <a:ln>
            <a:solidFill>
              <a:schemeClr val="bg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TABLE Screen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altLang="ko-KR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ScreenNo</a:t>
            </a:r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INTEGER  NOT NULL ,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altLang="ko-KR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NumSeats</a:t>
            </a:r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INTEGER  NULL ,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altLang="ko-KR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TheaterNo</a:t>
            </a:r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INTEGER  NOT NULL ,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CONSTRAINT  </a:t>
            </a:r>
            <a:r>
              <a:rPr lang="en-US" altLang="ko-KR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XPKScreen</a:t>
            </a:r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PRIMARY KEY (</a:t>
            </a:r>
            <a:r>
              <a:rPr lang="en-US" altLang="ko-KR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ScreenNo,TheaterNo</a:t>
            </a:r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),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CONSTRAINT  R_12 FOREIGN KEY (</a:t>
            </a:r>
            <a:r>
              <a:rPr lang="en-US" altLang="ko-KR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TheaterNo</a:t>
            </a:r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REFERENCES Theater(</a:t>
            </a:r>
            <a:r>
              <a:rPr lang="en-US" altLang="ko-KR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TheaterNo</a:t>
            </a:r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);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E2DA77A-FBE5-4EE5-A54E-09378471CB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8104" y="1916832"/>
            <a:ext cx="2867025" cy="202882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BE9B3B8-1715-4CFA-A7D8-BCBF9A0BED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1454" y="4850482"/>
            <a:ext cx="2733675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5012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SQL</a:t>
            </a:r>
            <a:r>
              <a:rPr lang="ko-KR" altLang="en-US" dirty="0"/>
              <a:t>에 데이터 추가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7A1D853-33A5-4570-A7D9-F65B09D3FDD9}"/>
              </a:ext>
            </a:extLst>
          </p:cNvPr>
          <p:cNvSpPr/>
          <p:nvPr/>
        </p:nvSpPr>
        <p:spPr>
          <a:xfrm>
            <a:off x="107504" y="2060848"/>
            <a:ext cx="5940152" cy="2016224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  <a:tint val="66000"/>
                  <a:satMod val="160000"/>
                </a:schemeClr>
              </a:gs>
              <a:gs pos="50000">
                <a:schemeClr val="bg1">
                  <a:lumMod val="75000"/>
                  <a:tint val="44500"/>
                  <a:satMod val="160000"/>
                </a:schemeClr>
              </a:gs>
              <a:gs pos="100000">
                <a:schemeClr val="bg1">
                  <a:lumMod val="75000"/>
                  <a:tint val="23500"/>
                  <a:satMod val="160000"/>
                </a:schemeClr>
              </a:gs>
            </a:gsLst>
            <a:lin ang="2700000" scaled="1"/>
            <a:tileRect/>
          </a:gradFill>
          <a:ln>
            <a:solidFill>
              <a:schemeClr val="bg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Theater</a:t>
            </a:r>
          </a:p>
          <a:p>
            <a:endParaRPr lang="en-US" altLang="ko-KR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insert into Theater values(1, 'CGV', '01028932929', 'https://cgv.com', 2012, 1);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insert into Theater values(2, '</a:t>
            </a:r>
            <a:r>
              <a:rPr lang="en-US" altLang="ko-KR" sz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BMCTheater</a:t>
            </a:r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', '01039232928', 'https://bmchun.com', 1988, 2);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insert into Theater values(3, '</a:t>
            </a:r>
            <a:r>
              <a:rPr lang="ko-KR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넥스트</a:t>
            </a:r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', '01092832919', 'https://next.com', 2011, 3);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insert into Theater values(4, '</a:t>
            </a:r>
            <a:r>
              <a:rPr lang="ko-KR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롯데시네마</a:t>
            </a:r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', '01019232229', 'https://lotte.com', 2014, 4);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insert into Theater values(5, '</a:t>
            </a:r>
            <a:r>
              <a:rPr lang="ko-KR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메가박스</a:t>
            </a:r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', '01028932119', 'https://megabox.com', 2016, 5);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955940B-7F6C-488E-82D0-F5F23D5030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4437112"/>
            <a:ext cx="8115300" cy="188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5497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Box 56"/>
          <p:cNvSpPr txBox="1"/>
          <p:nvPr/>
        </p:nvSpPr>
        <p:spPr>
          <a:xfrm>
            <a:off x="5226546" y="1464931"/>
            <a:ext cx="32403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>
                <a:solidFill>
                  <a:srgbClr val="06376A"/>
                </a:solidFill>
                <a:latin typeface="Noto Sans" panose="020B0502040504020204" pitchFamily="34" charset="0"/>
                <a:ea typeface="맑은 고딕" panose="020B0503020000020004" pitchFamily="50" charset="-127"/>
              </a:rPr>
              <a:t>CONTENTS</a:t>
            </a:r>
            <a:endParaRPr lang="ko-KR" altLang="en-US" sz="4400" b="1" dirty="0">
              <a:solidFill>
                <a:srgbClr val="06376A"/>
              </a:solidFill>
              <a:latin typeface="Noto Sans" panose="020B0502040504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33" name="Text Box 5"/>
          <p:cNvSpPr txBox="1">
            <a:spLocks noChangeArrowheads="1"/>
          </p:cNvSpPr>
          <p:nvPr/>
        </p:nvSpPr>
        <p:spPr bwMode="auto">
          <a:xfrm>
            <a:off x="5101071" y="2098476"/>
            <a:ext cx="3522427" cy="29761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ts val="3700"/>
              </a:lnSpc>
              <a:tabLst/>
            </a:pPr>
            <a:r>
              <a:rPr lang="en-US" altLang="ko-KR" sz="2200" b="1" dirty="0">
                <a:solidFill>
                  <a:srgbClr val="06376A"/>
                </a:solidFill>
                <a:latin typeface="Noto Sans" panose="020B0502040504020204" pitchFamily="34" charset="0"/>
              </a:rPr>
              <a:t>    01</a:t>
            </a:r>
            <a:r>
              <a:rPr lang="en-US" altLang="ko-KR" sz="2200" b="1" dirty="0">
                <a:solidFill>
                  <a:srgbClr val="8A0000"/>
                </a:solidFill>
                <a:latin typeface="Noto Sans" panose="020B0502040504020204" pitchFamily="34" charset="0"/>
              </a:rPr>
              <a:t>  ERD/</a:t>
            </a:r>
            <a:r>
              <a:rPr lang="ko-KR" altLang="en-US" sz="2200" b="1" dirty="0">
                <a:solidFill>
                  <a:srgbClr val="8A0000"/>
                </a:solidFill>
                <a:latin typeface="Noto Sans" panose="020B0502040504020204" pitchFamily="34" charset="0"/>
              </a:rPr>
              <a:t>릴레이션</a:t>
            </a:r>
            <a:endParaRPr lang="en-US" altLang="ko-KR" sz="2200" b="1" dirty="0">
              <a:solidFill>
                <a:srgbClr val="8A0000"/>
              </a:solidFill>
              <a:latin typeface="Noto Sans" panose="020B0502040504020204" pitchFamily="34" charset="0"/>
            </a:endParaRPr>
          </a:p>
          <a:p>
            <a:pPr>
              <a:lnSpc>
                <a:spcPts val="3700"/>
              </a:lnSpc>
              <a:tabLst/>
            </a:pPr>
            <a:r>
              <a:rPr lang="en-US" altLang="ko-KR" sz="2200" b="1" dirty="0">
                <a:solidFill>
                  <a:srgbClr val="06376A"/>
                </a:solidFill>
                <a:latin typeface="Noto Sans" panose="020B0502040504020204" pitchFamily="34" charset="0"/>
              </a:rPr>
              <a:t>    02</a:t>
            </a:r>
            <a:r>
              <a:rPr lang="en-US" altLang="ko-KR" sz="2200" b="1" dirty="0">
                <a:solidFill>
                  <a:srgbClr val="8A0000"/>
                </a:solidFill>
                <a:latin typeface="Noto Sans" panose="020B0502040504020204" pitchFamily="34" charset="0"/>
              </a:rPr>
              <a:t>  </a:t>
            </a:r>
            <a:r>
              <a:rPr lang="en-US" altLang="ko-KR" sz="2200" b="1" dirty="0" err="1">
                <a:solidFill>
                  <a:srgbClr val="8A0000"/>
                </a:solidFill>
                <a:latin typeface="Noto Sans" panose="020B0502040504020204" pitchFamily="34" charset="0"/>
              </a:rPr>
              <a:t>ERwin</a:t>
            </a:r>
            <a:r>
              <a:rPr lang="en-US" altLang="ko-KR" sz="2200" b="1" dirty="0">
                <a:solidFill>
                  <a:srgbClr val="8A0000"/>
                </a:solidFill>
                <a:latin typeface="Noto Sans" panose="020B0502040504020204" pitchFamily="34" charset="0"/>
              </a:rPr>
              <a:t> </a:t>
            </a:r>
            <a:r>
              <a:rPr lang="ko-KR" altLang="en-US" sz="2200" b="1" dirty="0">
                <a:solidFill>
                  <a:srgbClr val="8A0000"/>
                </a:solidFill>
                <a:latin typeface="Noto Sans" panose="020B0502040504020204" pitchFamily="34" charset="0"/>
              </a:rPr>
              <a:t>다이어그램</a:t>
            </a:r>
            <a:endParaRPr lang="en-US" altLang="ko-KR" sz="2200" b="1" dirty="0">
              <a:solidFill>
                <a:srgbClr val="8A0000"/>
              </a:solidFill>
              <a:latin typeface="Noto Sans" panose="020B0502040504020204" pitchFamily="34" charset="0"/>
            </a:endParaRPr>
          </a:p>
          <a:p>
            <a:pPr>
              <a:lnSpc>
                <a:spcPct val="200000"/>
              </a:lnSpc>
              <a:defRPr/>
            </a:pPr>
            <a:r>
              <a:rPr lang="en-US" altLang="ko-KR" sz="2200" b="1" dirty="0">
                <a:solidFill>
                  <a:srgbClr val="06376A"/>
                </a:solidFill>
                <a:latin typeface="Noto Sans" panose="020B0502040504020204" pitchFamily="34" charset="0"/>
              </a:rPr>
              <a:t>    03</a:t>
            </a:r>
            <a:r>
              <a:rPr lang="en-US" altLang="ko-KR" sz="2200" b="1" dirty="0">
                <a:solidFill>
                  <a:srgbClr val="8A0000"/>
                </a:solidFill>
                <a:latin typeface="Noto Sans" panose="020B0502040504020204" pitchFamily="34" charset="0"/>
              </a:rPr>
              <a:t>  SQL</a:t>
            </a:r>
          </a:p>
          <a:p>
            <a:pPr>
              <a:lnSpc>
                <a:spcPct val="200000"/>
              </a:lnSpc>
              <a:defRPr/>
            </a:pPr>
            <a:r>
              <a:rPr lang="en-US" altLang="ko-KR" sz="2200" b="1" dirty="0">
                <a:solidFill>
                  <a:srgbClr val="06376A"/>
                </a:solidFill>
                <a:latin typeface="Noto Sans" panose="020B0502040504020204" pitchFamily="34" charset="0"/>
              </a:rPr>
              <a:t>    04</a:t>
            </a:r>
            <a:r>
              <a:rPr lang="en-US" altLang="ko-KR" sz="2200" b="1" dirty="0">
                <a:solidFill>
                  <a:srgbClr val="8A0000"/>
                </a:solidFill>
                <a:latin typeface="Noto Sans" panose="020B0502040504020204" pitchFamily="34" charset="0"/>
              </a:rPr>
              <a:t>  SQL </a:t>
            </a:r>
            <a:r>
              <a:rPr lang="ko-KR" altLang="en-US" sz="2200" b="1" dirty="0">
                <a:solidFill>
                  <a:srgbClr val="8A0000"/>
                </a:solidFill>
                <a:latin typeface="Noto Sans" panose="020B0502040504020204" pitchFamily="34" charset="0"/>
              </a:rPr>
              <a:t>활용 예시</a:t>
            </a:r>
            <a:endParaRPr lang="en-US" altLang="ko-KR" sz="2200" b="1" dirty="0">
              <a:solidFill>
                <a:srgbClr val="8A0000"/>
              </a:solidFill>
              <a:latin typeface="Noto Sans" panose="020B0502040504020204" pitchFamily="34" charset="0"/>
            </a:endParaRPr>
          </a:p>
          <a:p>
            <a:pPr>
              <a:lnSpc>
                <a:spcPct val="200000"/>
              </a:lnSpc>
              <a:defRPr/>
            </a:pPr>
            <a:endParaRPr lang="en-US" altLang="ko-KR" sz="2200" b="1" dirty="0">
              <a:solidFill>
                <a:srgbClr val="8A0000"/>
              </a:solidFill>
              <a:latin typeface="Noto Sans" panose="020B0502040504020204" pitchFamily="34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SQL</a:t>
            </a:r>
            <a:r>
              <a:rPr lang="ko-KR" altLang="en-US" dirty="0"/>
              <a:t>에 데이터 추가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7A1D853-33A5-4570-A7D9-F65B09D3FDD9}"/>
              </a:ext>
            </a:extLst>
          </p:cNvPr>
          <p:cNvSpPr/>
          <p:nvPr/>
        </p:nvSpPr>
        <p:spPr>
          <a:xfrm>
            <a:off x="251520" y="1052736"/>
            <a:ext cx="2736304" cy="5805264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  <a:tint val="66000"/>
                  <a:satMod val="160000"/>
                </a:schemeClr>
              </a:gs>
              <a:gs pos="50000">
                <a:schemeClr val="bg1">
                  <a:lumMod val="75000"/>
                  <a:tint val="44500"/>
                  <a:satMod val="160000"/>
                </a:schemeClr>
              </a:gs>
              <a:gs pos="100000">
                <a:schemeClr val="bg1">
                  <a:lumMod val="75000"/>
                  <a:tint val="23500"/>
                  <a:satMod val="160000"/>
                </a:schemeClr>
              </a:gs>
            </a:gsLst>
            <a:lin ang="2700000" scaled="1"/>
            <a:tileRect/>
          </a:gradFill>
          <a:ln>
            <a:solidFill>
              <a:schemeClr val="bg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Screen</a:t>
            </a:r>
          </a:p>
          <a:p>
            <a:endParaRPr lang="en-US" altLang="ko-KR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insert into Screen values(1, 6, 1);</a:t>
            </a:r>
          </a:p>
          <a:p>
            <a:r>
              <a:rPr lang="en-US" altLang="ko-KR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insert into Screen values(2, 4, 1);</a:t>
            </a:r>
          </a:p>
          <a:p>
            <a:r>
              <a:rPr lang="en-US" altLang="ko-KR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insert into Screen values(3, 4, 1);</a:t>
            </a:r>
          </a:p>
          <a:p>
            <a:r>
              <a:rPr lang="en-US" altLang="ko-KR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insert into Screen values(4, 4, 1);</a:t>
            </a:r>
          </a:p>
          <a:p>
            <a:r>
              <a:rPr lang="en-US" altLang="ko-KR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insert into Screen values(5, 4, 1);</a:t>
            </a:r>
          </a:p>
          <a:p>
            <a:r>
              <a:rPr lang="en-US" altLang="ko-KR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insert into Screen values(6, 6, 1);</a:t>
            </a:r>
          </a:p>
          <a:p>
            <a:r>
              <a:rPr lang="en-US" altLang="ko-KR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insert into Screen values(7, 4, 1);</a:t>
            </a:r>
          </a:p>
          <a:p>
            <a:r>
              <a:rPr lang="en-US" altLang="ko-KR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insert into Screen values(8, 4, 1);</a:t>
            </a:r>
          </a:p>
          <a:p>
            <a:r>
              <a:rPr lang="en-US" altLang="ko-KR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insert into Screen values(1, 6, 2);</a:t>
            </a:r>
          </a:p>
          <a:p>
            <a:r>
              <a:rPr lang="en-US" altLang="ko-KR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insert into Screen values(2, 6, 2);</a:t>
            </a:r>
          </a:p>
          <a:p>
            <a:r>
              <a:rPr lang="en-US" altLang="ko-KR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insert into Screen values(3, 6, 2);</a:t>
            </a:r>
          </a:p>
          <a:p>
            <a:r>
              <a:rPr lang="en-US" altLang="ko-KR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insert into Screen values(4, 4, 2);</a:t>
            </a:r>
          </a:p>
          <a:p>
            <a:r>
              <a:rPr lang="en-US" altLang="ko-KR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insert into Screen values(1, 6, 3);</a:t>
            </a:r>
          </a:p>
          <a:p>
            <a:r>
              <a:rPr lang="en-US" altLang="ko-KR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insert into Screen values(2, 4, 3);</a:t>
            </a:r>
          </a:p>
          <a:p>
            <a:r>
              <a:rPr lang="en-US" altLang="ko-KR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insert into Screen values(3, 4, 3);</a:t>
            </a:r>
          </a:p>
          <a:p>
            <a:r>
              <a:rPr lang="en-US" altLang="ko-KR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insert into Screen values(4, 4, 3);</a:t>
            </a:r>
          </a:p>
          <a:p>
            <a:r>
              <a:rPr lang="en-US" altLang="ko-KR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insert into Screen values(5, 4, 3);</a:t>
            </a:r>
          </a:p>
          <a:p>
            <a:r>
              <a:rPr lang="en-US" altLang="ko-KR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insert into Screen values(6, 4, 3);</a:t>
            </a:r>
          </a:p>
          <a:p>
            <a:r>
              <a:rPr lang="en-US" altLang="ko-KR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insert into Screen values(7, 4, 3);</a:t>
            </a:r>
          </a:p>
          <a:p>
            <a:r>
              <a:rPr lang="en-US" altLang="ko-KR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insert into Screen values(8, 4, 3);</a:t>
            </a:r>
          </a:p>
          <a:p>
            <a:r>
              <a:rPr lang="en-US" altLang="ko-KR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insert into Screen values(1, 4, 4);</a:t>
            </a:r>
          </a:p>
          <a:p>
            <a:r>
              <a:rPr lang="en-US" altLang="ko-KR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insert into Screen values(2, 2, 4);</a:t>
            </a:r>
          </a:p>
          <a:p>
            <a:r>
              <a:rPr lang="en-US" altLang="ko-KR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insert into Screen values(3, 2, 4);</a:t>
            </a:r>
          </a:p>
          <a:p>
            <a:r>
              <a:rPr lang="en-US" altLang="ko-KR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insert into Screen values(1, 4, 5);</a:t>
            </a:r>
          </a:p>
          <a:p>
            <a:r>
              <a:rPr lang="en-US" altLang="ko-KR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insert into Screen values(2, 4, 5);</a:t>
            </a:r>
          </a:p>
          <a:p>
            <a:r>
              <a:rPr lang="en-US" altLang="ko-KR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insert into Screen values(3, 4, 5);</a:t>
            </a:r>
          </a:p>
          <a:p>
            <a:r>
              <a:rPr lang="en-US" altLang="ko-KR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insert into Screen values(4, 4, 5);</a:t>
            </a:r>
          </a:p>
          <a:p>
            <a:r>
              <a:rPr lang="en-US" altLang="ko-KR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insert into Screen values(5, 4, 5);</a:t>
            </a:r>
          </a:p>
          <a:p>
            <a:r>
              <a:rPr lang="en-US" altLang="ko-KR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insert into Screen values(6, 4, 5);</a:t>
            </a:r>
          </a:p>
          <a:p>
            <a:r>
              <a:rPr lang="en-US" altLang="ko-KR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insert into Screen values(7, 4, 5);</a:t>
            </a:r>
          </a:p>
          <a:p>
            <a:r>
              <a:rPr lang="en-US" altLang="ko-KR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insert into Screen values(8, 4, 5);</a:t>
            </a:r>
          </a:p>
          <a:p>
            <a:r>
              <a:rPr lang="en-US" altLang="ko-KR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insert into Screen values(9, 4, 5);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9E34EB1-7BF5-4A0D-BA4A-2BD77CBF6C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3928" y="1057275"/>
            <a:ext cx="3409950" cy="5800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3648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ts val="4200"/>
              </a:lnSpc>
              <a:tabLst/>
            </a:pPr>
            <a:r>
              <a:rPr lang="en-US" altLang="zh-CN" sz="3200" dirty="0">
                <a:latin typeface="Arial" pitchFamily="18" charset="0"/>
                <a:cs typeface="Arial" pitchFamily="18" charset="0"/>
              </a:rPr>
              <a:t>SQL</a:t>
            </a:r>
            <a:endParaRPr lang="en-US" altLang="zh-CN" sz="3200" dirty="0">
              <a:latin typeface="바탕" pitchFamily="18" charset="0"/>
              <a:cs typeface="바탕" pitchFamily="18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BA16A03-FCE9-48A7-85D1-069F3927C6CA}"/>
              </a:ext>
            </a:extLst>
          </p:cNvPr>
          <p:cNvSpPr/>
          <p:nvPr/>
        </p:nvSpPr>
        <p:spPr>
          <a:xfrm>
            <a:off x="179512" y="1916832"/>
            <a:ext cx="5040560" cy="3744416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  <a:tint val="66000"/>
                  <a:satMod val="160000"/>
                </a:schemeClr>
              </a:gs>
              <a:gs pos="50000">
                <a:schemeClr val="bg1">
                  <a:lumMod val="75000"/>
                  <a:tint val="44500"/>
                  <a:satMod val="160000"/>
                </a:schemeClr>
              </a:gs>
              <a:gs pos="100000">
                <a:schemeClr val="bg1">
                  <a:lumMod val="75000"/>
                  <a:tint val="23500"/>
                  <a:satMod val="160000"/>
                </a:schemeClr>
              </a:gs>
            </a:gsLst>
            <a:lin ang="2700000" scaled="1"/>
            <a:tileRect/>
          </a:gradFill>
          <a:ln>
            <a:solidFill>
              <a:schemeClr val="bg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TABLE </a:t>
            </a:r>
            <a:r>
              <a:rPr lang="en-US" altLang="ko-KR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Screen_Movie</a:t>
            </a:r>
            <a:endParaRPr lang="en-US" altLang="ko-KR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altLang="ko-KR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ScreenMovieNo</a:t>
            </a:r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INTEGER  NOT NULL ,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altLang="ko-KR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DateBegin</a:t>
            </a:r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DATE  NULL ,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altLang="ko-KR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DateEnd</a:t>
            </a:r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DATE  NULL ,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altLang="ko-KR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IsCurrent</a:t>
            </a:r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INTEGER  NULL ,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altLang="ko-KR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MovieNo</a:t>
            </a:r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INTEGER  NOT NULL ,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altLang="ko-KR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ScreenNo</a:t>
            </a:r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INTEGER  NOT NULL ,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altLang="ko-KR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TheaterNo</a:t>
            </a:r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INTEGER  NOT NULL ,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CONSTRAINT  </a:t>
            </a:r>
            <a:r>
              <a:rPr lang="en-US" altLang="ko-KR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XPKScreen_Movie</a:t>
            </a:r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PRIMARY KEY (</a:t>
            </a:r>
            <a:r>
              <a:rPr lang="en-US" altLang="ko-KR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ScreenMovieNo</a:t>
            </a:r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),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CONSTRAINT  R_8 FOREIGN KEY (</a:t>
            </a:r>
            <a:r>
              <a:rPr lang="en-US" altLang="ko-KR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MovieNo</a:t>
            </a:r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REFERENCES Movie(</a:t>
            </a:r>
            <a:r>
              <a:rPr lang="en-US" altLang="ko-KR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MovieNo</a:t>
            </a:r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),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CONSTRAINT  R_34 FOREIGN KEY (</a:t>
            </a:r>
            <a:r>
              <a:rPr lang="en-US" altLang="ko-KR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ScreenNo,TheaterNo</a:t>
            </a:r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REFERENCES Screen(</a:t>
            </a:r>
            <a:r>
              <a:rPr lang="en-US" altLang="ko-KR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ScreenNo,TheaterNo</a:t>
            </a:r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);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4A7F464-4228-4539-A4B1-A9449D16BE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8144" y="2924944"/>
            <a:ext cx="2638425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2800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SQL</a:t>
            </a:r>
            <a:r>
              <a:rPr lang="ko-KR" altLang="en-US" dirty="0"/>
              <a:t>에 데이터 추가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7A1D853-33A5-4570-A7D9-F65B09D3FDD9}"/>
              </a:ext>
            </a:extLst>
          </p:cNvPr>
          <p:cNvSpPr/>
          <p:nvPr/>
        </p:nvSpPr>
        <p:spPr>
          <a:xfrm>
            <a:off x="0" y="1340768"/>
            <a:ext cx="5076056" cy="432048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  <a:tint val="66000"/>
                  <a:satMod val="160000"/>
                </a:schemeClr>
              </a:gs>
              <a:gs pos="50000">
                <a:schemeClr val="bg1">
                  <a:lumMod val="75000"/>
                  <a:tint val="44500"/>
                  <a:satMod val="160000"/>
                </a:schemeClr>
              </a:gs>
              <a:gs pos="100000">
                <a:schemeClr val="bg1">
                  <a:lumMod val="75000"/>
                  <a:tint val="23500"/>
                  <a:satMod val="160000"/>
                </a:schemeClr>
              </a:gs>
            </a:gsLst>
            <a:lin ang="2700000" scaled="1"/>
            <a:tileRect/>
          </a:gradFill>
          <a:ln>
            <a:solidFill>
              <a:schemeClr val="bg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Screen_Movie</a:t>
            </a:r>
            <a:endParaRPr lang="en-US" altLang="ko-KR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ko-KR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insert into </a:t>
            </a:r>
            <a:r>
              <a:rPr lang="en-US" altLang="ko-KR" sz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Screen_Movie</a:t>
            </a:r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values(1, '2017-04-14', '2017-07-18', 0, 1, 1, 1);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insert into </a:t>
            </a:r>
            <a:r>
              <a:rPr lang="en-US" altLang="ko-KR" sz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Screen_Movie</a:t>
            </a:r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values(2, '2016-04-14', '2016-07-18', 0, 2, 2, 1);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insert into </a:t>
            </a:r>
            <a:r>
              <a:rPr lang="en-US" altLang="ko-KR" sz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Screen_Movie</a:t>
            </a:r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values(3, '2020-10-14', '2020-12-18', 1, 3, 3, 1);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insert into </a:t>
            </a:r>
            <a:r>
              <a:rPr lang="en-US" altLang="ko-KR" sz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Screen_Movie</a:t>
            </a:r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values(4, '2020-11-14', '2021-1-18', 1, 4, 1, 1);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insert into </a:t>
            </a:r>
            <a:r>
              <a:rPr lang="en-US" altLang="ko-KR" sz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Screen_Movie</a:t>
            </a:r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values(5, '2017-06-14', '2017-10-18', 0, 3, 1, 2);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insert into </a:t>
            </a:r>
            <a:r>
              <a:rPr lang="en-US" altLang="ko-KR" sz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Screen_Movie</a:t>
            </a:r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values(6, '2020-11-18', '2020-12-28', 1, 6, 2, 2);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insert into </a:t>
            </a:r>
            <a:r>
              <a:rPr lang="en-US" altLang="ko-KR" sz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Screen_Movie</a:t>
            </a:r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values(7, '2020-09-14', '2020-12-28', 1, 7, 3, 2);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insert into </a:t>
            </a:r>
            <a:r>
              <a:rPr lang="en-US" altLang="ko-KR" sz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Screen_Movie</a:t>
            </a:r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values(8, '2016-03-11', '2016-07-18', 0, 8, 1, 3);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insert into </a:t>
            </a:r>
            <a:r>
              <a:rPr lang="en-US" altLang="ko-KR" sz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Screen_Movie</a:t>
            </a:r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values(9, '2020-10-14', '2020-12-28', 1, 9, 2, 3);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insert into </a:t>
            </a:r>
            <a:r>
              <a:rPr lang="en-US" altLang="ko-KR" sz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Screen_Movie</a:t>
            </a:r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values(10, '2020-07-18', '2020-12-18', 1, 10, 3, 3);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insert into </a:t>
            </a:r>
            <a:r>
              <a:rPr lang="en-US" altLang="ko-KR" sz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Screen_Movie</a:t>
            </a:r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values(11, '2020-06-19', '2020-12-25', 1, 11, 4, 3);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insert into </a:t>
            </a:r>
            <a:r>
              <a:rPr lang="en-US" altLang="ko-KR" sz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Screen_Movie</a:t>
            </a:r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values(12, '2017-03-14', '2017-06-18', 0, 10, 5, 3);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insert into </a:t>
            </a:r>
            <a:r>
              <a:rPr lang="en-US" altLang="ko-KR" sz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Screen_Movie</a:t>
            </a:r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values(13, '2016-04-13', '2016-07-18', 0, 3, 2, 3);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insert into </a:t>
            </a:r>
            <a:r>
              <a:rPr lang="en-US" altLang="ko-KR" sz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Screen_Movie</a:t>
            </a:r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values(14, '2017-04-14', '2017-07-18', 0, 2, 1, 4);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insert into </a:t>
            </a:r>
            <a:r>
              <a:rPr lang="en-US" altLang="ko-KR" sz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Screen_Movie</a:t>
            </a:r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values(15, '2020-10-14', '2021-01-18', 1, 5, 2, 4);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insert into </a:t>
            </a:r>
            <a:r>
              <a:rPr lang="en-US" altLang="ko-KR" sz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Screen_Movie</a:t>
            </a:r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values(16, '2020-11-14', '2021-02-28', 1, 8, 3, 4);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insert into </a:t>
            </a:r>
            <a:r>
              <a:rPr lang="en-US" altLang="ko-KR" sz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Screen_Movie</a:t>
            </a:r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values(17, '2017-04-14', '2017-07-18', 0, 10, 3, 4);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insert into </a:t>
            </a:r>
            <a:r>
              <a:rPr lang="en-US" altLang="ko-KR" sz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Screen_Movie</a:t>
            </a:r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values(18, '2020-06-13', '2020-12-20', 1, 1, 1, 5);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insert into </a:t>
            </a:r>
            <a:r>
              <a:rPr lang="en-US" altLang="ko-KR" sz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Screen_Movie</a:t>
            </a:r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values(19, '2020-08-14', '2020-12-25', 1, 2, 2, 5);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insert into </a:t>
            </a:r>
            <a:r>
              <a:rPr lang="en-US" altLang="ko-KR" sz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Screen_Movie</a:t>
            </a:r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values(20, '2020-09-16', '2020-12-28', 1, 4, 3, 5);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insert into </a:t>
            </a:r>
            <a:r>
              <a:rPr lang="en-US" altLang="ko-KR" sz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Screen_Movie</a:t>
            </a:r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values(21, '2015-04-14', '2015-07-18', 0, 7, 4, 5);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07684B3-4DC4-4F25-8E64-AC95C9279D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3962734"/>
            <a:ext cx="4525425" cy="280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9979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ts val="4200"/>
              </a:lnSpc>
              <a:tabLst/>
            </a:pPr>
            <a:r>
              <a:rPr lang="en-US" altLang="zh-CN" sz="3200" dirty="0">
                <a:latin typeface="Arial" pitchFamily="18" charset="0"/>
                <a:cs typeface="Arial" pitchFamily="18" charset="0"/>
              </a:rPr>
              <a:t>SQL</a:t>
            </a:r>
            <a:endParaRPr lang="en-US" altLang="zh-CN" sz="3200" dirty="0">
              <a:latin typeface="바탕" pitchFamily="18" charset="0"/>
              <a:cs typeface="바탕" pitchFamily="18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BA16A03-FCE9-48A7-85D1-069F3927C6CA}"/>
              </a:ext>
            </a:extLst>
          </p:cNvPr>
          <p:cNvSpPr/>
          <p:nvPr/>
        </p:nvSpPr>
        <p:spPr>
          <a:xfrm>
            <a:off x="107504" y="1484784"/>
            <a:ext cx="4824536" cy="2808312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  <a:tint val="66000"/>
                  <a:satMod val="160000"/>
                </a:schemeClr>
              </a:gs>
              <a:gs pos="50000">
                <a:schemeClr val="bg1">
                  <a:lumMod val="75000"/>
                  <a:tint val="44500"/>
                  <a:satMod val="160000"/>
                </a:schemeClr>
              </a:gs>
              <a:gs pos="100000">
                <a:schemeClr val="bg1">
                  <a:lumMod val="75000"/>
                  <a:tint val="23500"/>
                  <a:satMod val="160000"/>
                </a:schemeClr>
              </a:gs>
            </a:gsLst>
            <a:lin ang="2700000" scaled="1"/>
            <a:tileRect/>
          </a:gradFill>
          <a:ln>
            <a:solidFill>
              <a:schemeClr val="bg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TABLE ShowTime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altLang="ko-KR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ShowDate</a:t>
            </a:r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DATE  NOT NULL ,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altLang="ko-KR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ShowNum</a:t>
            </a:r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INTEGER  NOT NULL ,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altLang="ko-KR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StartTime</a:t>
            </a:r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VARCHAR(30)  NULL ,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altLang="ko-KR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EndTime</a:t>
            </a:r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VARCHAR(30)  NULL ,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Price        INTEGER  NULL ,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altLang="ko-KR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ScreenMovieNo</a:t>
            </a:r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INTEGER  NOT NULL ,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CONSTRAINT  </a:t>
            </a:r>
            <a:r>
              <a:rPr lang="en-US" altLang="ko-KR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XPKShowTime</a:t>
            </a:r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PRIMARY KEY (</a:t>
            </a:r>
            <a:r>
              <a:rPr lang="en-US" altLang="ko-KR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ShowDate,ShowNum,ScreenMovieNo</a:t>
            </a:r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),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CONSTRAINT  R_9 FOREIGN KEY (</a:t>
            </a:r>
            <a:r>
              <a:rPr lang="en-US" altLang="ko-KR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ScreenMovieNo</a:t>
            </a:r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REFERENCES </a:t>
            </a:r>
            <a:r>
              <a:rPr lang="en-US" altLang="ko-KR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Screen_Movie</a:t>
            </a:r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ko-KR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ScreenMovieNo</a:t>
            </a:r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);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855DA1C-FDBD-4336-B37A-9233F4880D9C}"/>
              </a:ext>
            </a:extLst>
          </p:cNvPr>
          <p:cNvSpPr/>
          <p:nvPr/>
        </p:nvSpPr>
        <p:spPr>
          <a:xfrm>
            <a:off x="113420" y="4365104"/>
            <a:ext cx="4824536" cy="2304256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  <a:tint val="66000"/>
                  <a:satMod val="160000"/>
                </a:schemeClr>
              </a:gs>
              <a:gs pos="50000">
                <a:schemeClr val="bg1">
                  <a:lumMod val="75000"/>
                  <a:tint val="44500"/>
                  <a:satMod val="160000"/>
                </a:schemeClr>
              </a:gs>
              <a:gs pos="100000">
                <a:schemeClr val="bg1">
                  <a:lumMod val="75000"/>
                  <a:tint val="23500"/>
                  <a:satMod val="160000"/>
                </a:schemeClr>
              </a:gs>
            </a:gsLst>
            <a:lin ang="2700000" scaled="1"/>
            <a:tileRect/>
          </a:gradFill>
          <a:ln>
            <a:solidFill>
              <a:schemeClr val="bg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TABLE Seat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altLang="ko-KR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SeatNo</a:t>
            </a:r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INTEGER  NOT NULL ,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altLang="ko-KR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ScreenNo</a:t>
            </a:r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INTEGER  NOT NULL ,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altLang="ko-KR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TheaterNo</a:t>
            </a:r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INTEGER  NOT NULL ,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CONSTRAINT  </a:t>
            </a:r>
            <a:r>
              <a:rPr lang="en-US" altLang="ko-KR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XPKSeat</a:t>
            </a:r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PRIMARY KEY (</a:t>
            </a:r>
            <a:r>
              <a:rPr lang="en-US" altLang="ko-KR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SeatNo,ScreenNo,TheaterNo</a:t>
            </a:r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),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CONSTRAINT  R_11 FOREIGN KEY (</a:t>
            </a:r>
            <a:r>
              <a:rPr lang="en-US" altLang="ko-KR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ScreenNo,TheaterNo</a:t>
            </a:r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REFERENCES Screen(</a:t>
            </a:r>
            <a:r>
              <a:rPr lang="en-US" altLang="ko-KR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ScreenNo,TheaterNo</a:t>
            </a:r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);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EF9207F-0431-42DE-BD90-F559BF3A3E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6096" y="1912627"/>
            <a:ext cx="2914650" cy="195262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EE9CB48-E115-487D-B890-C06196374C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4190" y="4720428"/>
            <a:ext cx="2647950" cy="201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8045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SQL</a:t>
            </a:r>
            <a:r>
              <a:rPr lang="ko-KR" altLang="en-US" dirty="0"/>
              <a:t>에 데이터 추가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7A1D853-33A5-4570-A7D9-F65B09D3FDD9}"/>
              </a:ext>
            </a:extLst>
          </p:cNvPr>
          <p:cNvSpPr/>
          <p:nvPr/>
        </p:nvSpPr>
        <p:spPr>
          <a:xfrm>
            <a:off x="0" y="1124744"/>
            <a:ext cx="5004048" cy="5646302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  <a:tint val="66000"/>
                  <a:satMod val="160000"/>
                </a:schemeClr>
              </a:gs>
              <a:gs pos="50000">
                <a:schemeClr val="bg1">
                  <a:lumMod val="75000"/>
                  <a:tint val="44500"/>
                  <a:satMod val="160000"/>
                </a:schemeClr>
              </a:gs>
              <a:gs pos="100000">
                <a:schemeClr val="bg1">
                  <a:lumMod val="75000"/>
                  <a:tint val="23500"/>
                  <a:satMod val="160000"/>
                </a:schemeClr>
              </a:gs>
            </a:gsLst>
            <a:lin ang="2700000" scaled="1"/>
            <a:tileRect/>
          </a:gradFill>
          <a:ln>
            <a:solidFill>
              <a:schemeClr val="bg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ShowTime</a:t>
            </a:r>
          </a:p>
          <a:p>
            <a:endParaRPr lang="en-US" altLang="ko-KR" sz="1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sz="1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insert into ShowTime values('2017-04-16', 1, '10:20', '12:20', 8000, 1);</a:t>
            </a:r>
          </a:p>
          <a:p>
            <a:r>
              <a:rPr lang="en-US" altLang="ko-KR" sz="1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insert into ShowTime values('2017-04-19', 2, '10:20', '12:20', 8000, 1);</a:t>
            </a:r>
          </a:p>
          <a:p>
            <a:r>
              <a:rPr lang="en-US" altLang="ko-KR" sz="1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insert into ShowTime values('2017-05-02', 3, '11:20', '13:20', 8000, 1);</a:t>
            </a:r>
          </a:p>
          <a:p>
            <a:r>
              <a:rPr lang="en-US" altLang="ko-KR" sz="1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insert into ShowTime values('2017-07-15', 4, '12:20', '14:20', 8000, 1);</a:t>
            </a:r>
          </a:p>
          <a:p>
            <a:r>
              <a:rPr lang="en-US" altLang="ko-KR" sz="1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insert into ShowTime values('2016-04-16', 1, '09:20', '12:20', 7000, 2);</a:t>
            </a:r>
          </a:p>
          <a:p>
            <a:r>
              <a:rPr lang="en-US" altLang="ko-KR" sz="1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insert into ShowTime values('2016-07-11', 2, '09:20', '12:20', 7000, 2);</a:t>
            </a:r>
          </a:p>
          <a:p>
            <a:r>
              <a:rPr lang="en-US" altLang="ko-KR" sz="1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insert into ShowTime values('2020-10-22', 1, '12:20', '14:20', 9000, 3);</a:t>
            </a:r>
          </a:p>
          <a:p>
            <a:r>
              <a:rPr lang="en-US" altLang="ko-KR" sz="1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insert into ShowTime values('2020-11-23', 2, '12:20', '14:20', 9000, 3);</a:t>
            </a:r>
          </a:p>
          <a:p>
            <a:r>
              <a:rPr lang="en-US" altLang="ko-KR" sz="1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insert into ShowTime values('2020-11-14', 1, '11:20', '11:50', 7000, 4);</a:t>
            </a:r>
          </a:p>
          <a:p>
            <a:r>
              <a:rPr lang="en-US" altLang="ko-KR" sz="1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insert into ShowTime values('2017-06-14', 1, '11:20', '12:20', 8000, 5);</a:t>
            </a:r>
          </a:p>
          <a:p>
            <a:r>
              <a:rPr lang="en-US" altLang="ko-KR" sz="1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insert into ShowTime values('2020-11-18', 1, '10:20', '12:20', 8000, 6);</a:t>
            </a:r>
          </a:p>
          <a:p>
            <a:r>
              <a:rPr lang="en-US" altLang="ko-KR" sz="1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insert into ShowTime values('2020-12-28', 2, '10:20', '12:20', 8000, 6);</a:t>
            </a:r>
          </a:p>
          <a:p>
            <a:r>
              <a:rPr lang="en-US" altLang="ko-KR" sz="1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insert into ShowTime values('2020-09-14', 1, '10:20', '12:20', 8000, 7);</a:t>
            </a:r>
          </a:p>
          <a:p>
            <a:r>
              <a:rPr lang="en-US" altLang="ko-KR" sz="1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insert into ShowTime values('2016-03-11', 1, '10:20', '12:20', 8000, 8);</a:t>
            </a:r>
          </a:p>
          <a:p>
            <a:r>
              <a:rPr lang="en-US" altLang="ko-KR" sz="1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insert into ShowTime values('2020-10-14', 1, '10:20', '12:20', 8000, 9);</a:t>
            </a:r>
          </a:p>
          <a:p>
            <a:r>
              <a:rPr lang="en-US" altLang="ko-KR" sz="1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insert into ShowTime values('2020-07-18', 1, '11:20', '12:20', 9000, 10);</a:t>
            </a:r>
          </a:p>
          <a:p>
            <a:r>
              <a:rPr lang="en-US" altLang="ko-KR" sz="1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insert into ShowTime values('2020-06-19', 1, '12:20', '13:20', 8000, 11);</a:t>
            </a:r>
          </a:p>
          <a:p>
            <a:r>
              <a:rPr lang="en-US" altLang="ko-KR" sz="1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insert into ShowTime values('2020-12-25', 2, '11:20', '12:20', 8000, 11);</a:t>
            </a:r>
          </a:p>
          <a:p>
            <a:r>
              <a:rPr lang="en-US" altLang="ko-KR" sz="1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insert into ShowTime values('2017-03-14', 1, '12:20', '13:20', 9000, 12);</a:t>
            </a:r>
          </a:p>
          <a:p>
            <a:r>
              <a:rPr lang="en-US" altLang="ko-KR" sz="1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insert into ShowTime values('2017-06-18', 2, '11:20', '12:20', 9000, 12);</a:t>
            </a:r>
          </a:p>
          <a:p>
            <a:r>
              <a:rPr lang="en-US" altLang="ko-KR" sz="1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insert into ShowTime values('2016-04-13', 1, '13:20', '15:20', 8000, 13);</a:t>
            </a:r>
          </a:p>
          <a:p>
            <a:r>
              <a:rPr lang="en-US" altLang="ko-KR" sz="1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insert into ShowTime values('2016-05-13', 2, '11:20', '13:20', 8000, 13);</a:t>
            </a:r>
          </a:p>
          <a:p>
            <a:r>
              <a:rPr lang="en-US" altLang="ko-KR" sz="1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insert into ShowTime values('2016-06-13', 3, '15:20', '17:20', 8000, 13);</a:t>
            </a:r>
          </a:p>
          <a:p>
            <a:r>
              <a:rPr lang="en-US" altLang="ko-KR" sz="1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insert into ShowTime values('2017-04-14', 1, '12:20', '14:20', 9000, 14);</a:t>
            </a:r>
          </a:p>
          <a:p>
            <a:r>
              <a:rPr lang="en-US" altLang="ko-KR" sz="1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insert into ShowTime values('2020-10-14', 1, '16:20', '17:20', 8000, 15);</a:t>
            </a:r>
          </a:p>
          <a:p>
            <a:r>
              <a:rPr lang="en-US" altLang="ko-KR" sz="1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insert into ShowTime values('2020-11-14', 1, '13:20', '15:20', 8000, 16);</a:t>
            </a:r>
          </a:p>
          <a:p>
            <a:r>
              <a:rPr lang="en-US" altLang="ko-KR" sz="1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insert into ShowTime values('2017-04-14', 1, '17:20', '20:20', 8000, 17);</a:t>
            </a:r>
          </a:p>
          <a:p>
            <a:r>
              <a:rPr lang="en-US" altLang="ko-KR" sz="1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insert into ShowTime values('2020-06-13', 1, '18:20', '20:20', 8000, 18);</a:t>
            </a:r>
          </a:p>
          <a:p>
            <a:r>
              <a:rPr lang="en-US" altLang="ko-KR" sz="1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insert into ShowTime values('2020-08-14', 1, '19:20', '21:20', 8000, 19);</a:t>
            </a:r>
          </a:p>
          <a:p>
            <a:r>
              <a:rPr lang="en-US" altLang="ko-KR" sz="1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insert into ShowTime values('2020-09-16', 1, '11:20', '13:20', 6000, 20);</a:t>
            </a:r>
          </a:p>
          <a:p>
            <a:r>
              <a:rPr lang="en-US" altLang="ko-KR" sz="1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insert into ShowTime values('2020-12-28', 2, '12:20', '14:20', 6000, 20);</a:t>
            </a:r>
          </a:p>
          <a:p>
            <a:r>
              <a:rPr lang="en-US" altLang="ko-KR" sz="1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insert into ShowTime values('2015-04-14', 1, '13:20', '15:20', 8000, 21);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AFEA1DE-2232-4C67-B1CA-D31EA4CB37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3927" y="1700808"/>
            <a:ext cx="5114169" cy="3456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938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SQL</a:t>
            </a:r>
            <a:r>
              <a:rPr lang="ko-KR" altLang="en-US" dirty="0"/>
              <a:t>에 데이터 추가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7A1D853-33A5-4570-A7D9-F65B09D3FDD9}"/>
              </a:ext>
            </a:extLst>
          </p:cNvPr>
          <p:cNvSpPr/>
          <p:nvPr/>
        </p:nvSpPr>
        <p:spPr>
          <a:xfrm>
            <a:off x="0" y="1916832"/>
            <a:ext cx="1979712" cy="2952328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  <a:tint val="66000"/>
                  <a:satMod val="160000"/>
                </a:schemeClr>
              </a:gs>
              <a:gs pos="50000">
                <a:schemeClr val="bg1">
                  <a:lumMod val="75000"/>
                  <a:tint val="44500"/>
                  <a:satMod val="160000"/>
                </a:schemeClr>
              </a:gs>
              <a:gs pos="100000">
                <a:schemeClr val="bg1">
                  <a:lumMod val="75000"/>
                  <a:tint val="23500"/>
                  <a:satMod val="160000"/>
                </a:schemeClr>
              </a:gs>
            </a:gsLst>
            <a:lin ang="2700000" scaled="1"/>
            <a:tileRect/>
          </a:gradFill>
          <a:ln>
            <a:solidFill>
              <a:schemeClr val="bg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Seat. </a:t>
            </a:r>
            <a:r>
              <a:rPr lang="ko-KR" altLang="en-US" sz="9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영화관 별로 추가</a:t>
            </a:r>
            <a:endParaRPr lang="en-US" altLang="ko-KR" sz="9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sz="9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--1</a:t>
            </a:r>
            <a:r>
              <a:rPr lang="ko-KR" altLang="en-US" sz="9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번 </a:t>
            </a:r>
            <a:r>
              <a:rPr lang="en-US" altLang="ko-KR" sz="9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Theater</a:t>
            </a:r>
          </a:p>
          <a:p>
            <a:r>
              <a:rPr lang="en-US" altLang="ko-KR" sz="9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insert into seat values(1, 1, 1);</a:t>
            </a:r>
          </a:p>
          <a:p>
            <a:r>
              <a:rPr lang="en-US" altLang="ko-KR" sz="9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insert into seat values(2, 1, 1);</a:t>
            </a:r>
          </a:p>
          <a:p>
            <a:r>
              <a:rPr lang="en-US" altLang="ko-KR" sz="9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insert into seat values(3, 1, 1);</a:t>
            </a:r>
          </a:p>
          <a:p>
            <a:r>
              <a:rPr lang="en-US" altLang="ko-KR" sz="9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insert into seat values(4, 1, 1);</a:t>
            </a:r>
          </a:p>
          <a:p>
            <a:r>
              <a:rPr lang="en-US" altLang="ko-KR" sz="9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insert into seat values(5, 1, 1);</a:t>
            </a:r>
          </a:p>
          <a:p>
            <a:r>
              <a:rPr lang="en-US" altLang="ko-KR" sz="9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insert into seat values(6, 1, 1);</a:t>
            </a:r>
          </a:p>
          <a:p>
            <a:r>
              <a:rPr lang="en-US" altLang="ko-KR" sz="9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insert into seat values(1, 2, 1);</a:t>
            </a:r>
          </a:p>
          <a:p>
            <a:r>
              <a:rPr lang="en-US" altLang="ko-KR" sz="9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insert into seat values(2, 2, 1);</a:t>
            </a:r>
          </a:p>
          <a:p>
            <a:r>
              <a:rPr lang="en-US" altLang="ko-KR" sz="9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insert into seat values(3, 2, 1);</a:t>
            </a:r>
          </a:p>
          <a:p>
            <a:r>
              <a:rPr lang="en-US" altLang="ko-KR" sz="9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insert into seat values(4, 2, 1);</a:t>
            </a:r>
          </a:p>
          <a:p>
            <a:r>
              <a:rPr lang="en-US" altLang="ko-KR" sz="9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insert into seat values(1, 3, 1);</a:t>
            </a:r>
          </a:p>
          <a:p>
            <a:r>
              <a:rPr lang="en-US" altLang="ko-KR" sz="9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insert into seat values(2, 3, 1);</a:t>
            </a:r>
          </a:p>
          <a:p>
            <a:r>
              <a:rPr lang="en-US" altLang="ko-KR" sz="9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insert into seat values(3, 3, 1);</a:t>
            </a:r>
          </a:p>
          <a:p>
            <a:r>
              <a:rPr lang="en-US" altLang="ko-KR" sz="9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insert into seat values(4, 3, 1);</a:t>
            </a:r>
          </a:p>
          <a:p>
            <a:r>
              <a:rPr lang="en-US" altLang="ko-KR" sz="9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Etc</a:t>
            </a:r>
            <a:r>
              <a:rPr lang="en-US" altLang="ko-KR" sz="9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</a:p>
          <a:p>
            <a:endParaRPr lang="en-US" altLang="ko-KR" sz="9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ko-KR" sz="9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ko-KR" sz="9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ko-KR" sz="9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79903D5-9355-41AE-84C6-7AADDA669877}"/>
              </a:ext>
            </a:extLst>
          </p:cNvPr>
          <p:cNvSpPr/>
          <p:nvPr/>
        </p:nvSpPr>
        <p:spPr>
          <a:xfrm>
            <a:off x="1979712" y="1916832"/>
            <a:ext cx="1979712" cy="2952328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  <a:tint val="66000"/>
                  <a:satMod val="160000"/>
                </a:schemeClr>
              </a:gs>
              <a:gs pos="50000">
                <a:schemeClr val="bg1">
                  <a:lumMod val="75000"/>
                  <a:tint val="44500"/>
                  <a:satMod val="160000"/>
                </a:schemeClr>
              </a:gs>
              <a:gs pos="100000">
                <a:schemeClr val="bg1">
                  <a:lumMod val="75000"/>
                  <a:tint val="23500"/>
                  <a:satMod val="160000"/>
                </a:schemeClr>
              </a:gs>
            </a:gsLst>
            <a:lin ang="2700000" scaled="1"/>
            <a:tileRect/>
          </a:gradFill>
          <a:ln>
            <a:solidFill>
              <a:schemeClr val="bg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Seat. </a:t>
            </a:r>
            <a:r>
              <a:rPr lang="ko-KR" altLang="en-US" sz="9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영화관 별로 추가</a:t>
            </a:r>
            <a:endParaRPr lang="en-US" altLang="ko-KR" sz="9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sz="9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--2</a:t>
            </a:r>
            <a:r>
              <a:rPr lang="ko-KR" altLang="en-US" sz="9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번 </a:t>
            </a:r>
            <a:r>
              <a:rPr lang="en-US" altLang="ko-KR" sz="9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Theater</a:t>
            </a:r>
          </a:p>
          <a:p>
            <a:r>
              <a:rPr lang="en-US" altLang="ko-KR" sz="9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insert into seat values(1, 1, 2);</a:t>
            </a:r>
          </a:p>
          <a:p>
            <a:r>
              <a:rPr lang="en-US" altLang="ko-KR" sz="9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insert into seat values(2, 1, 2);</a:t>
            </a:r>
          </a:p>
          <a:p>
            <a:r>
              <a:rPr lang="en-US" altLang="ko-KR" sz="9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insert into seat values(3, 1, 2);</a:t>
            </a:r>
          </a:p>
          <a:p>
            <a:r>
              <a:rPr lang="en-US" altLang="ko-KR" sz="9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insert into seat values(4, 1, 2);</a:t>
            </a:r>
          </a:p>
          <a:p>
            <a:r>
              <a:rPr lang="en-US" altLang="ko-KR" sz="9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insert into seat values(5, 1, 2);</a:t>
            </a:r>
          </a:p>
          <a:p>
            <a:r>
              <a:rPr lang="en-US" altLang="ko-KR" sz="9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insert into seat values(6, 1, 2);</a:t>
            </a:r>
          </a:p>
          <a:p>
            <a:r>
              <a:rPr lang="en-US" altLang="ko-KR" sz="9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insert into seat values(1, 2, 2);</a:t>
            </a:r>
          </a:p>
          <a:p>
            <a:r>
              <a:rPr lang="en-US" altLang="ko-KR" sz="9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insert into seat values(2, 2, 2);</a:t>
            </a:r>
          </a:p>
          <a:p>
            <a:r>
              <a:rPr lang="en-US" altLang="ko-KR" sz="9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insert into seat values(3, 2, 2);</a:t>
            </a:r>
          </a:p>
          <a:p>
            <a:r>
              <a:rPr lang="en-US" altLang="ko-KR" sz="9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insert into seat values(4, 2, 2);</a:t>
            </a:r>
          </a:p>
          <a:p>
            <a:r>
              <a:rPr lang="en-US" altLang="ko-KR" sz="9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insert into seat values(5, 2, 2);</a:t>
            </a:r>
          </a:p>
          <a:p>
            <a:r>
              <a:rPr lang="en-US" altLang="ko-KR" sz="9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insert into seat values(6, 2, 2);</a:t>
            </a:r>
          </a:p>
          <a:p>
            <a:r>
              <a:rPr lang="en-US" altLang="ko-KR" sz="9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Etc</a:t>
            </a:r>
            <a:r>
              <a:rPr lang="en-US" altLang="ko-KR" sz="9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</a:p>
          <a:p>
            <a:endParaRPr lang="en-US" altLang="ko-KR" sz="9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ko-KR" sz="9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ko-KR" sz="9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ko-KR" sz="9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3A7D3A9-6778-4D74-B69E-8764AECF7E3F}"/>
              </a:ext>
            </a:extLst>
          </p:cNvPr>
          <p:cNvSpPr/>
          <p:nvPr/>
        </p:nvSpPr>
        <p:spPr>
          <a:xfrm>
            <a:off x="3959424" y="1916832"/>
            <a:ext cx="1979712" cy="2952328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  <a:tint val="66000"/>
                  <a:satMod val="160000"/>
                </a:schemeClr>
              </a:gs>
              <a:gs pos="50000">
                <a:schemeClr val="bg1">
                  <a:lumMod val="75000"/>
                  <a:tint val="44500"/>
                  <a:satMod val="160000"/>
                </a:schemeClr>
              </a:gs>
              <a:gs pos="100000">
                <a:schemeClr val="bg1">
                  <a:lumMod val="75000"/>
                  <a:tint val="23500"/>
                  <a:satMod val="160000"/>
                </a:schemeClr>
              </a:gs>
            </a:gsLst>
            <a:lin ang="2700000" scaled="1"/>
            <a:tileRect/>
          </a:gradFill>
          <a:ln>
            <a:solidFill>
              <a:schemeClr val="bg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Seat. </a:t>
            </a:r>
            <a:r>
              <a:rPr lang="ko-KR" altLang="en-US" sz="9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영화관 별로 추가</a:t>
            </a:r>
            <a:endParaRPr lang="en-US" altLang="ko-KR" sz="9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sz="9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--3</a:t>
            </a:r>
            <a:r>
              <a:rPr lang="ko-KR" altLang="en-US" sz="9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번 </a:t>
            </a:r>
            <a:r>
              <a:rPr lang="en-US" altLang="ko-KR" sz="9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Theater</a:t>
            </a:r>
          </a:p>
          <a:p>
            <a:r>
              <a:rPr lang="en-US" altLang="ko-KR" sz="9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insert into seat values(1, 1, 3);</a:t>
            </a:r>
          </a:p>
          <a:p>
            <a:r>
              <a:rPr lang="en-US" altLang="ko-KR" sz="9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insert into seat values(2, 1, 3);</a:t>
            </a:r>
          </a:p>
          <a:p>
            <a:r>
              <a:rPr lang="en-US" altLang="ko-KR" sz="9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insert into seat values(3, 1, 3);</a:t>
            </a:r>
          </a:p>
          <a:p>
            <a:r>
              <a:rPr lang="en-US" altLang="ko-KR" sz="9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insert into seat values(4, 1, 3);</a:t>
            </a:r>
          </a:p>
          <a:p>
            <a:r>
              <a:rPr lang="en-US" altLang="ko-KR" sz="9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insert into seat values(5, 1, 3);</a:t>
            </a:r>
          </a:p>
          <a:p>
            <a:r>
              <a:rPr lang="en-US" altLang="ko-KR" sz="9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insert into seat values(6, 1, 3);</a:t>
            </a:r>
          </a:p>
          <a:p>
            <a:r>
              <a:rPr lang="en-US" altLang="ko-KR" sz="9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insert into seat values(1, 2, 3);</a:t>
            </a:r>
          </a:p>
          <a:p>
            <a:r>
              <a:rPr lang="en-US" altLang="ko-KR" sz="9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insert into seat values(2, 2, 3);</a:t>
            </a:r>
          </a:p>
          <a:p>
            <a:r>
              <a:rPr lang="en-US" altLang="ko-KR" sz="9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insert into seat values(3, 2, 3);</a:t>
            </a:r>
          </a:p>
          <a:p>
            <a:r>
              <a:rPr lang="en-US" altLang="ko-KR" sz="9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insert into seat values(4, 2, 3);</a:t>
            </a:r>
          </a:p>
          <a:p>
            <a:r>
              <a:rPr lang="en-US" altLang="ko-KR" sz="9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Etc</a:t>
            </a:r>
            <a:r>
              <a:rPr lang="en-US" altLang="ko-KR" sz="9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</a:p>
          <a:p>
            <a:endParaRPr lang="en-US" altLang="ko-KR" sz="9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ko-KR" sz="9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ko-KR" sz="9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ko-KR" sz="9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07621B7-2B6A-45CA-9277-DE863032E7C5}"/>
              </a:ext>
            </a:extLst>
          </p:cNvPr>
          <p:cNvSpPr/>
          <p:nvPr/>
        </p:nvSpPr>
        <p:spPr>
          <a:xfrm>
            <a:off x="851992" y="4299602"/>
            <a:ext cx="1872208" cy="2471444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  <a:tint val="66000"/>
                  <a:satMod val="160000"/>
                </a:schemeClr>
              </a:gs>
              <a:gs pos="50000">
                <a:schemeClr val="bg1">
                  <a:lumMod val="75000"/>
                  <a:tint val="44500"/>
                  <a:satMod val="160000"/>
                </a:schemeClr>
              </a:gs>
              <a:gs pos="100000">
                <a:schemeClr val="bg1">
                  <a:lumMod val="75000"/>
                  <a:tint val="23500"/>
                  <a:satMod val="160000"/>
                </a:schemeClr>
              </a:gs>
            </a:gsLst>
            <a:lin ang="2700000" scaled="1"/>
            <a:tileRect/>
          </a:gradFill>
          <a:ln>
            <a:solidFill>
              <a:schemeClr val="bg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Seat. </a:t>
            </a:r>
            <a:r>
              <a:rPr lang="ko-KR" altLang="en-US" sz="9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영화관 별로 추가</a:t>
            </a:r>
            <a:endParaRPr lang="en-US" altLang="ko-KR" sz="9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sz="9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--4</a:t>
            </a:r>
            <a:r>
              <a:rPr lang="ko-KR" altLang="en-US" sz="9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번 </a:t>
            </a:r>
            <a:r>
              <a:rPr lang="en-US" altLang="ko-KR" sz="9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Theater</a:t>
            </a:r>
          </a:p>
          <a:p>
            <a:r>
              <a:rPr lang="en-US" altLang="ko-KR" sz="9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insert into seat values(1, 1, 4);</a:t>
            </a:r>
          </a:p>
          <a:p>
            <a:r>
              <a:rPr lang="en-US" altLang="ko-KR" sz="9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insert into seat values(2, 1, 4);</a:t>
            </a:r>
          </a:p>
          <a:p>
            <a:r>
              <a:rPr lang="en-US" altLang="ko-KR" sz="9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insert into seat values(3, 1, 4);</a:t>
            </a:r>
          </a:p>
          <a:p>
            <a:r>
              <a:rPr lang="en-US" altLang="ko-KR" sz="9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insert into seat values(4, 1, 4);</a:t>
            </a:r>
          </a:p>
          <a:p>
            <a:r>
              <a:rPr lang="en-US" altLang="ko-KR" sz="9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insert into seat values(1, 2, 4);</a:t>
            </a:r>
          </a:p>
          <a:p>
            <a:r>
              <a:rPr lang="en-US" altLang="ko-KR" sz="9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insert into seat values(2, 2, 4);</a:t>
            </a:r>
          </a:p>
          <a:p>
            <a:r>
              <a:rPr lang="en-US" altLang="ko-KR" sz="9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insert into seat values(1, 3, 4);</a:t>
            </a:r>
          </a:p>
          <a:p>
            <a:r>
              <a:rPr lang="en-US" altLang="ko-KR" sz="9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insert into seat values(2, 3, 4);</a:t>
            </a:r>
          </a:p>
          <a:p>
            <a:r>
              <a:rPr lang="en-US" altLang="ko-KR" sz="9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Etc</a:t>
            </a:r>
            <a:r>
              <a:rPr lang="en-US" altLang="ko-KR" sz="9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</a:p>
          <a:p>
            <a:endParaRPr lang="en-US" altLang="ko-KR" sz="9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ko-KR" sz="9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ko-KR" sz="9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ko-KR" sz="9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C1EB1BB-ABCF-49AF-8600-F8B27D1D3122}"/>
              </a:ext>
            </a:extLst>
          </p:cNvPr>
          <p:cNvSpPr/>
          <p:nvPr/>
        </p:nvSpPr>
        <p:spPr>
          <a:xfrm>
            <a:off x="2592288" y="4299602"/>
            <a:ext cx="1979712" cy="2471444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  <a:tint val="66000"/>
                  <a:satMod val="160000"/>
                </a:schemeClr>
              </a:gs>
              <a:gs pos="50000">
                <a:schemeClr val="bg1">
                  <a:lumMod val="75000"/>
                  <a:tint val="44500"/>
                  <a:satMod val="160000"/>
                </a:schemeClr>
              </a:gs>
              <a:gs pos="100000">
                <a:schemeClr val="bg1">
                  <a:lumMod val="75000"/>
                  <a:tint val="23500"/>
                  <a:satMod val="160000"/>
                </a:schemeClr>
              </a:gs>
            </a:gsLst>
            <a:lin ang="2700000" scaled="1"/>
            <a:tileRect/>
          </a:gradFill>
          <a:ln>
            <a:solidFill>
              <a:schemeClr val="bg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Seat. </a:t>
            </a:r>
            <a:r>
              <a:rPr lang="ko-KR" altLang="en-US" sz="9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영화관 별로 추가</a:t>
            </a:r>
            <a:endParaRPr lang="en-US" altLang="ko-KR" sz="9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sz="9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--5</a:t>
            </a:r>
            <a:r>
              <a:rPr lang="ko-KR" altLang="en-US" sz="9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번 </a:t>
            </a:r>
            <a:r>
              <a:rPr lang="en-US" altLang="ko-KR" sz="9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Theater</a:t>
            </a:r>
          </a:p>
          <a:p>
            <a:r>
              <a:rPr lang="en-US" altLang="ko-KR" sz="9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insert into seat values(1, 1, 5);</a:t>
            </a:r>
          </a:p>
          <a:p>
            <a:r>
              <a:rPr lang="en-US" altLang="ko-KR" sz="9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insert into seat values(2, 1, 5);</a:t>
            </a:r>
          </a:p>
          <a:p>
            <a:r>
              <a:rPr lang="en-US" altLang="ko-KR" sz="9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insert into seat values(3, 1, 5);</a:t>
            </a:r>
          </a:p>
          <a:p>
            <a:r>
              <a:rPr lang="en-US" altLang="ko-KR" sz="9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insert into seat values(4, 1, 5);</a:t>
            </a:r>
          </a:p>
          <a:p>
            <a:r>
              <a:rPr lang="en-US" altLang="ko-KR" sz="9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insert into seat values(1, 2, 5);</a:t>
            </a:r>
          </a:p>
          <a:p>
            <a:r>
              <a:rPr lang="en-US" altLang="ko-KR" sz="9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insert into seat values(2, 2, 5);</a:t>
            </a:r>
          </a:p>
          <a:p>
            <a:r>
              <a:rPr lang="en-US" altLang="ko-KR" sz="9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insert into seat values(3, 2, 5);</a:t>
            </a:r>
          </a:p>
          <a:p>
            <a:r>
              <a:rPr lang="en-US" altLang="ko-KR" sz="9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insert into seat values(4, 2, 5);</a:t>
            </a:r>
          </a:p>
          <a:p>
            <a:r>
              <a:rPr lang="en-US" altLang="ko-KR" sz="9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Etc</a:t>
            </a:r>
            <a:r>
              <a:rPr lang="en-US" altLang="ko-KR" sz="9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</a:p>
          <a:p>
            <a:endParaRPr lang="en-US" altLang="ko-KR" sz="9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ko-KR" sz="9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ko-KR" sz="9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ko-KR" sz="9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FEBAF9C3-DE83-4D57-BC9A-EEDB57C4CD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2160" y="2132856"/>
            <a:ext cx="2852787" cy="369779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68C9A27-3EA8-4433-95B1-38D3B31A90A3}"/>
              </a:ext>
            </a:extLst>
          </p:cNvPr>
          <p:cNvSpPr txBox="1"/>
          <p:nvPr/>
        </p:nvSpPr>
        <p:spPr>
          <a:xfrm>
            <a:off x="6287645" y="5830646"/>
            <a:ext cx="187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총 </a:t>
            </a:r>
            <a:r>
              <a:rPr lang="en-US" altLang="ko-KR" dirty="0"/>
              <a:t>136</a:t>
            </a:r>
            <a:r>
              <a:rPr lang="ko-KR" altLang="en-US" dirty="0"/>
              <a:t>개의 좌석</a:t>
            </a:r>
          </a:p>
        </p:txBody>
      </p:sp>
    </p:spTree>
    <p:extLst>
      <p:ext uri="{BB962C8B-B14F-4D97-AF65-F5344CB8AC3E}">
        <p14:creationId xmlns:p14="http://schemas.microsoft.com/office/powerpoint/2010/main" val="39094140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ts val="4200"/>
              </a:lnSpc>
              <a:tabLst/>
            </a:pPr>
            <a:r>
              <a:rPr lang="en-US" altLang="zh-CN" sz="3200" dirty="0">
                <a:latin typeface="Arial" pitchFamily="18" charset="0"/>
                <a:cs typeface="Arial" pitchFamily="18" charset="0"/>
              </a:rPr>
              <a:t>SQL</a:t>
            </a:r>
            <a:endParaRPr lang="en-US" altLang="zh-CN" sz="3200" dirty="0">
              <a:latin typeface="바탕" pitchFamily="18" charset="0"/>
              <a:cs typeface="바탕" pitchFamily="18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BA16A03-FCE9-48A7-85D1-069F3927C6CA}"/>
              </a:ext>
            </a:extLst>
          </p:cNvPr>
          <p:cNvSpPr/>
          <p:nvPr/>
        </p:nvSpPr>
        <p:spPr>
          <a:xfrm>
            <a:off x="107504" y="1484784"/>
            <a:ext cx="5040560" cy="2808312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  <a:tint val="66000"/>
                  <a:satMod val="160000"/>
                </a:schemeClr>
              </a:gs>
              <a:gs pos="50000">
                <a:schemeClr val="bg1">
                  <a:lumMod val="75000"/>
                  <a:tint val="44500"/>
                  <a:satMod val="160000"/>
                </a:schemeClr>
              </a:gs>
              <a:gs pos="100000">
                <a:schemeClr val="bg1">
                  <a:lumMod val="75000"/>
                  <a:tint val="23500"/>
                  <a:satMod val="160000"/>
                </a:schemeClr>
              </a:gs>
            </a:gsLst>
            <a:lin ang="2700000" scaled="1"/>
            <a:tileRect/>
          </a:gradFill>
          <a:ln>
            <a:solidFill>
              <a:schemeClr val="bg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TABLE Customer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altLang="ko-KR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CustomerNo</a:t>
            </a:r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INTEGER  NOT NULL ,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Name        VARCHAR(20)  NULL ,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Phone        VARCHAR(20)  NULL ,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CONSTRAINT  </a:t>
            </a:r>
            <a:r>
              <a:rPr lang="en-US" altLang="ko-KR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XPKCustomer</a:t>
            </a:r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PRIMARY KEY (</a:t>
            </a:r>
            <a:r>
              <a:rPr lang="en-US" altLang="ko-KR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CustomerNo</a:t>
            </a:r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);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855DA1C-FDBD-4336-B37A-9233F4880D9C}"/>
              </a:ext>
            </a:extLst>
          </p:cNvPr>
          <p:cNvSpPr/>
          <p:nvPr/>
        </p:nvSpPr>
        <p:spPr>
          <a:xfrm>
            <a:off x="113420" y="4365104"/>
            <a:ext cx="5034644" cy="2304256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  <a:tint val="66000"/>
                  <a:satMod val="160000"/>
                </a:schemeClr>
              </a:gs>
              <a:gs pos="50000">
                <a:schemeClr val="bg1">
                  <a:lumMod val="75000"/>
                  <a:tint val="44500"/>
                  <a:satMod val="160000"/>
                </a:schemeClr>
              </a:gs>
              <a:gs pos="100000">
                <a:schemeClr val="bg1">
                  <a:lumMod val="75000"/>
                  <a:tint val="23500"/>
                  <a:satMod val="160000"/>
                </a:schemeClr>
              </a:gs>
            </a:gsLst>
            <a:lin ang="2700000" scaled="1"/>
            <a:tileRect/>
          </a:gradFill>
          <a:ln>
            <a:solidFill>
              <a:schemeClr val="bg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TABLE Purchase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altLang="ko-KR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PurchaseNo</a:t>
            </a:r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INTEGER  NOT NULL ,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altLang="ko-KR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PurchaseDate</a:t>
            </a:r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DATE  NULL ,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altLang="ko-KR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CustomerNo</a:t>
            </a:r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INTEGER  NOT NULL ,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CONSTRAINT  </a:t>
            </a:r>
            <a:r>
              <a:rPr lang="en-US" altLang="ko-KR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XPKPurchase</a:t>
            </a:r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PRIMARY KEY (</a:t>
            </a:r>
            <a:r>
              <a:rPr lang="en-US" altLang="ko-KR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PurchaseNo</a:t>
            </a:r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),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CONSTRAINT  R_16 FOREIGN KEY (</a:t>
            </a:r>
            <a:r>
              <a:rPr lang="en-US" altLang="ko-KR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CustomerNo</a:t>
            </a:r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REFERENCES Customer(</a:t>
            </a:r>
            <a:r>
              <a:rPr lang="en-US" altLang="ko-KR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CustomerNo</a:t>
            </a:r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);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5B119C4-2E78-42E3-BAEA-8A0DE60411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0112" y="2131702"/>
            <a:ext cx="2676525" cy="151447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6254C50-E6E5-43CA-AA8B-5045112F16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0624" y="4812382"/>
            <a:ext cx="2924175" cy="140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9532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SQL</a:t>
            </a:r>
            <a:r>
              <a:rPr lang="ko-KR" altLang="en-US" dirty="0"/>
              <a:t>에 데이터 추가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7A1D853-33A5-4570-A7D9-F65B09D3FDD9}"/>
              </a:ext>
            </a:extLst>
          </p:cNvPr>
          <p:cNvSpPr/>
          <p:nvPr/>
        </p:nvSpPr>
        <p:spPr>
          <a:xfrm>
            <a:off x="0" y="1340768"/>
            <a:ext cx="4139952" cy="3384376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  <a:tint val="66000"/>
                  <a:satMod val="160000"/>
                </a:schemeClr>
              </a:gs>
              <a:gs pos="50000">
                <a:schemeClr val="bg1">
                  <a:lumMod val="75000"/>
                  <a:tint val="44500"/>
                  <a:satMod val="160000"/>
                </a:schemeClr>
              </a:gs>
              <a:gs pos="100000">
                <a:schemeClr val="bg1">
                  <a:lumMod val="75000"/>
                  <a:tint val="23500"/>
                  <a:satMod val="160000"/>
                </a:schemeClr>
              </a:gs>
            </a:gsLst>
            <a:lin ang="2700000" scaled="1"/>
            <a:tileRect/>
          </a:gradFill>
          <a:ln>
            <a:solidFill>
              <a:schemeClr val="bg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Customer</a:t>
            </a:r>
          </a:p>
          <a:p>
            <a:endParaRPr lang="en-US" altLang="ko-KR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insert into Customer values(1, '</a:t>
            </a:r>
            <a:r>
              <a:rPr lang="ko-KR" altLang="en-US" sz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박명춘</a:t>
            </a:r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', '01026813512');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insert into Customer values(2, '</a:t>
            </a:r>
            <a:r>
              <a:rPr lang="ko-KR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김영희</a:t>
            </a:r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', '01075123422');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insert into Customer values(3, '</a:t>
            </a:r>
            <a:r>
              <a:rPr lang="ko-KR" altLang="en-US" sz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박영화</a:t>
            </a:r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', '01038423712');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insert into Customer values(4, '</a:t>
            </a:r>
            <a:r>
              <a:rPr lang="ko-KR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양찬</a:t>
            </a:r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', '01099583029');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insert into Customer values(5, '</a:t>
            </a:r>
            <a:r>
              <a:rPr lang="ko-KR" altLang="en-US" sz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김삼성</a:t>
            </a:r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', '01071849382');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insert into Customer values(6, '</a:t>
            </a:r>
            <a:r>
              <a:rPr lang="ko-KR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김철수</a:t>
            </a:r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', '01029348203');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insert into Customer values(7, '</a:t>
            </a:r>
            <a:r>
              <a:rPr lang="ko-KR" altLang="en-US" sz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박나래</a:t>
            </a:r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', '01023048204');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insert into Customer values(9, '</a:t>
            </a:r>
            <a:r>
              <a:rPr lang="ko-KR" altLang="en-US" sz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이갑자</a:t>
            </a:r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', '01038429183');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insert into Customer values(8, '</a:t>
            </a:r>
            <a:r>
              <a:rPr lang="ko-KR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이진화</a:t>
            </a:r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', '01049384203');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insert into Customer values(10, '</a:t>
            </a:r>
            <a:r>
              <a:rPr lang="ko-KR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김준수</a:t>
            </a:r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', '01038423847');</a:t>
            </a:r>
          </a:p>
          <a:p>
            <a:endParaRPr lang="en-US" altLang="ko-KR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D731C99-6A63-46BA-8E8F-E5B2911D5B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7944" y="3429000"/>
            <a:ext cx="4705350" cy="3076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3682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SQL</a:t>
            </a:r>
            <a:r>
              <a:rPr lang="ko-KR" altLang="en-US" dirty="0"/>
              <a:t>에 데이터 추가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7A1D853-33A5-4570-A7D9-F65B09D3FDD9}"/>
              </a:ext>
            </a:extLst>
          </p:cNvPr>
          <p:cNvSpPr/>
          <p:nvPr/>
        </p:nvSpPr>
        <p:spPr>
          <a:xfrm>
            <a:off x="-25653" y="1340768"/>
            <a:ext cx="4716016" cy="432048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  <a:tint val="66000"/>
                  <a:satMod val="160000"/>
                </a:schemeClr>
              </a:gs>
              <a:gs pos="50000">
                <a:schemeClr val="bg1">
                  <a:lumMod val="75000"/>
                  <a:tint val="44500"/>
                  <a:satMod val="160000"/>
                </a:schemeClr>
              </a:gs>
              <a:gs pos="100000">
                <a:schemeClr val="bg1">
                  <a:lumMod val="75000"/>
                  <a:tint val="23500"/>
                  <a:satMod val="160000"/>
                </a:schemeClr>
              </a:gs>
            </a:gsLst>
            <a:lin ang="2700000" scaled="1"/>
            <a:tileRect/>
          </a:gradFill>
          <a:ln>
            <a:solidFill>
              <a:schemeClr val="bg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Purchase</a:t>
            </a:r>
          </a:p>
          <a:p>
            <a:endParaRPr lang="en-US" altLang="ko-KR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ko-KR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insert into Purchase values(1, '2020-06-15', 1);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insert into Purchase values(2, '2020-06-15', 2);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insert into Purchase values(3, '2020-06-15', 3);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insert into Purchase values(4, '2020-06-15', 4);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insert into Purchase values(5, '2020-06-15', 5);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insert into Purchase values(6, '2020-11-15', 6);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insert into Purchase values(7, '2020-11-15', 7);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insert into Purchase values(8, '2020-11-15', 8);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insert into Purchase values(9, '2020-11-15', 9);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insert into Purchase values(10, '2020-11-15', 10);</a:t>
            </a:r>
          </a:p>
          <a:p>
            <a:endParaRPr lang="en-US" altLang="ko-KR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50C3708-464F-45FA-8A5B-CD3636AFC3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5976" y="3136829"/>
            <a:ext cx="3543300" cy="298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4637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ts val="4200"/>
              </a:lnSpc>
              <a:tabLst/>
            </a:pPr>
            <a:r>
              <a:rPr lang="en-US" altLang="zh-CN" sz="3200" dirty="0">
                <a:latin typeface="Arial" pitchFamily="18" charset="0"/>
                <a:cs typeface="Arial" pitchFamily="18" charset="0"/>
              </a:rPr>
              <a:t>SQL</a:t>
            </a:r>
            <a:endParaRPr lang="en-US" altLang="zh-CN" sz="3200" dirty="0">
              <a:latin typeface="바탕" pitchFamily="18" charset="0"/>
              <a:cs typeface="바탕" pitchFamily="18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BA16A03-FCE9-48A7-85D1-069F3927C6CA}"/>
              </a:ext>
            </a:extLst>
          </p:cNvPr>
          <p:cNvSpPr/>
          <p:nvPr/>
        </p:nvSpPr>
        <p:spPr>
          <a:xfrm>
            <a:off x="107504" y="1484784"/>
            <a:ext cx="5040560" cy="2088232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  <a:tint val="66000"/>
                  <a:satMod val="160000"/>
                </a:schemeClr>
              </a:gs>
              <a:gs pos="50000">
                <a:schemeClr val="bg1">
                  <a:lumMod val="75000"/>
                  <a:tint val="44500"/>
                  <a:satMod val="160000"/>
                </a:schemeClr>
              </a:gs>
              <a:gs pos="100000">
                <a:schemeClr val="bg1">
                  <a:lumMod val="75000"/>
                  <a:tint val="23500"/>
                  <a:satMod val="160000"/>
                </a:schemeClr>
              </a:gs>
            </a:gsLst>
            <a:lin ang="2700000" scaled="1"/>
            <a:tileRect/>
          </a:gradFill>
          <a:ln>
            <a:solidFill>
              <a:schemeClr val="bg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TABLE Ticket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altLang="ko-KR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TicketNo</a:t>
            </a:r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INTEGER  NOT NULL ,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Discount     INTEGER  NULL ,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altLang="ko-KR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PurchaseNo</a:t>
            </a:r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INTEGER  NOT NULL ,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CONSTRAINT  </a:t>
            </a:r>
            <a:r>
              <a:rPr lang="en-US" altLang="ko-KR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XPKTicket</a:t>
            </a:r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PRIMARY KEY (</a:t>
            </a:r>
            <a:r>
              <a:rPr lang="en-US" altLang="ko-KR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TicketNo</a:t>
            </a:r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),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CONSTRAINT  R_17 FOREIGN KEY (</a:t>
            </a:r>
            <a:r>
              <a:rPr lang="en-US" altLang="ko-KR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PurchaseNo</a:t>
            </a:r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REFERENCES Purchase(</a:t>
            </a:r>
            <a:r>
              <a:rPr lang="en-US" altLang="ko-KR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PurchaseNo</a:t>
            </a:r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);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59769DF-D032-41F6-8260-704FEE715BE2}"/>
              </a:ext>
            </a:extLst>
          </p:cNvPr>
          <p:cNvSpPr/>
          <p:nvPr/>
        </p:nvSpPr>
        <p:spPr>
          <a:xfrm>
            <a:off x="179512" y="3933056"/>
            <a:ext cx="4968552" cy="2808312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  <a:tint val="66000"/>
                  <a:satMod val="160000"/>
                </a:schemeClr>
              </a:gs>
              <a:gs pos="50000">
                <a:schemeClr val="bg1">
                  <a:lumMod val="75000"/>
                  <a:tint val="44500"/>
                  <a:satMod val="160000"/>
                </a:schemeClr>
              </a:gs>
              <a:gs pos="100000">
                <a:schemeClr val="bg1">
                  <a:lumMod val="75000"/>
                  <a:tint val="23500"/>
                  <a:satMod val="160000"/>
                </a:schemeClr>
              </a:gs>
            </a:gsLst>
            <a:lin ang="2700000" scaled="1"/>
            <a:tileRect/>
          </a:gradFill>
          <a:ln>
            <a:solidFill>
              <a:schemeClr val="bg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TABLE </a:t>
            </a:r>
            <a:r>
              <a:rPr lang="en-US" altLang="ko-KR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Company_Movie</a:t>
            </a:r>
            <a:endParaRPr lang="en-US" altLang="ko-KR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altLang="ko-KR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CompanyNo</a:t>
            </a:r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INTEGER  NOT NULL ,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altLang="ko-KR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MovieNo</a:t>
            </a:r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INTEGER  NOT NULL ,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CONSTRAINT  </a:t>
            </a:r>
            <a:r>
              <a:rPr lang="en-US" altLang="ko-KR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XPKCompany_Movie</a:t>
            </a:r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PRIMARY KEY (</a:t>
            </a:r>
            <a:r>
              <a:rPr lang="en-US" altLang="ko-KR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CompanyNo,MovieNo</a:t>
            </a:r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),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CONSTRAINT  R_53 FOREIGN KEY (</a:t>
            </a:r>
            <a:r>
              <a:rPr lang="en-US" altLang="ko-KR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CompanyNo</a:t>
            </a:r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REFERENCES Company(</a:t>
            </a:r>
            <a:r>
              <a:rPr lang="en-US" altLang="ko-KR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CompanyNo</a:t>
            </a:r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),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CONSTRAINT  R_55 FOREIGN KEY (</a:t>
            </a:r>
            <a:r>
              <a:rPr lang="en-US" altLang="ko-KR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MovieNo</a:t>
            </a:r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REFERENCES Movie(</a:t>
            </a:r>
            <a:r>
              <a:rPr lang="en-US" altLang="ko-KR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MovieNo</a:t>
            </a:r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);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8849179-4BE7-4B97-928F-74721107A3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8104" y="1847862"/>
            <a:ext cx="2419350" cy="136207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CAC7B13-EE58-494A-9A23-3E83252B09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8104" y="4509120"/>
            <a:ext cx="2790825" cy="145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2829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수정된 파트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CA8BEA-6879-49BF-89A3-8002B50E30FD}"/>
              </a:ext>
            </a:extLst>
          </p:cNvPr>
          <p:cNvSpPr txBox="1"/>
          <p:nvPr/>
        </p:nvSpPr>
        <p:spPr>
          <a:xfrm>
            <a:off x="457200" y="1916832"/>
            <a:ext cx="64008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 err="1"/>
              <a:t>ShowTime_Seat</a:t>
            </a:r>
            <a:r>
              <a:rPr lang="ko-KR" altLang="en-US" dirty="0"/>
              <a:t> 수정</a:t>
            </a:r>
          </a:p>
          <a:p>
            <a:r>
              <a:rPr lang="ko-KR" altLang="en-US" dirty="0" err="1"/>
              <a:t>Actor_Movie</a:t>
            </a:r>
            <a:r>
              <a:rPr lang="ko-KR" altLang="en-US" dirty="0"/>
              <a:t> 수정</a:t>
            </a:r>
          </a:p>
          <a:p>
            <a:r>
              <a:rPr lang="ko-KR" altLang="en-US" dirty="0"/>
              <a:t>Company-</a:t>
            </a:r>
            <a:r>
              <a:rPr lang="ko-KR" altLang="en-US" dirty="0" err="1"/>
              <a:t>Movie</a:t>
            </a:r>
            <a:r>
              <a:rPr lang="ko-KR" altLang="en-US" dirty="0"/>
              <a:t> 관계 추가</a:t>
            </a:r>
          </a:p>
          <a:p>
            <a:r>
              <a:rPr lang="ko-KR" altLang="en-US" dirty="0" err="1"/>
              <a:t>ShowTime_Seat</a:t>
            </a:r>
            <a:r>
              <a:rPr lang="ko-KR" altLang="en-US" dirty="0"/>
              <a:t> 수정 (더이상 3진관계 아님)</a:t>
            </a:r>
          </a:p>
          <a:p>
            <a:r>
              <a:rPr lang="ko-KR" altLang="en-US" dirty="0"/>
              <a:t>장르 다치 변경(복합키 구성)</a:t>
            </a:r>
          </a:p>
          <a:p>
            <a:r>
              <a:rPr lang="ko-KR" altLang="en-US" dirty="0" err="1"/>
              <a:t>Role</a:t>
            </a:r>
            <a:r>
              <a:rPr lang="ko-KR" altLang="en-US" dirty="0"/>
              <a:t> 변경</a:t>
            </a:r>
          </a:p>
          <a:p>
            <a:r>
              <a:rPr lang="ko-KR" altLang="en-US" dirty="0"/>
              <a:t>실제 구현단계에서는 </a:t>
            </a:r>
            <a:r>
              <a:rPr lang="ko-KR" altLang="en-US" dirty="0" err="1"/>
              <a:t>seat의</a:t>
            </a:r>
            <a:r>
              <a:rPr lang="ko-KR" altLang="en-US" dirty="0"/>
              <a:t> </a:t>
            </a:r>
            <a:r>
              <a:rPr lang="ko-KR" altLang="en-US" dirty="0" err="1"/>
              <a:t>row와</a:t>
            </a:r>
            <a:r>
              <a:rPr lang="ko-KR" altLang="en-US" dirty="0"/>
              <a:t> </a:t>
            </a:r>
            <a:r>
              <a:rPr lang="ko-KR" altLang="en-US" dirty="0" err="1"/>
              <a:t>col</a:t>
            </a:r>
            <a:r>
              <a:rPr lang="ko-KR" altLang="en-US" dirty="0"/>
              <a:t> 없앰</a:t>
            </a:r>
          </a:p>
          <a:p>
            <a:r>
              <a:rPr lang="ko-KR" altLang="en-US" dirty="0"/>
              <a:t>코로나 관련 예제를 포함해도 </a:t>
            </a:r>
            <a:r>
              <a:rPr lang="ko-KR" altLang="en-US" dirty="0" err="1"/>
              <a:t>좋을듯</a:t>
            </a:r>
            <a:r>
              <a:rPr lang="ko-KR" altLang="en-US" dirty="0"/>
              <a:t> (</a:t>
            </a:r>
            <a:r>
              <a:rPr lang="ko-KR" altLang="en-US" dirty="0" err="1"/>
              <a:t>ㅇㅇㅇ고객이</a:t>
            </a:r>
            <a:r>
              <a:rPr lang="ko-KR" altLang="en-US" dirty="0"/>
              <a:t> </a:t>
            </a:r>
            <a:r>
              <a:rPr lang="ko-KR" altLang="en-US" dirty="0" err="1"/>
              <a:t>확진되었는데</a:t>
            </a:r>
            <a:r>
              <a:rPr lang="ko-KR" altLang="en-US" dirty="0"/>
              <a:t>, </a:t>
            </a:r>
            <a:r>
              <a:rPr lang="ko-KR" altLang="en-US" dirty="0" err="1"/>
              <a:t>ㅇㅇㅇ고객과</a:t>
            </a:r>
            <a:r>
              <a:rPr lang="ko-KR" altLang="en-US" dirty="0"/>
              <a:t> 같은 상영관에서 같은 영화를 본 고객의 이름과 전화번호 모두 추출)</a:t>
            </a:r>
          </a:p>
          <a:p>
            <a:r>
              <a:rPr lang="ko-KR" altLang="en-US" dirty="0" err="1"/>
              <a:t>IsBooked</a:t>
            </a:r>
            <a:r>
              <a:rPr lang="ko-KR" altLang="en-US" dirty="0"/>
              <a:t> 구현이 </a:t>
            </a:r>
            <a:r>
              <a:rPr lang="ko-KR" altLang="en-US" dirty="0" err="1"/>
              <a:t>어려운건</a:t>
            </a:r>
            <a:r>
              <a:rPr lang="ko-KR" altLang="en-US" dirty="0"/>
              <a:t> 아닌데 너무 나중에 생각나서 삭제했습니다</a:t>
            </a:r>
          </a:p>
        </p:txBody>
      </p:sp>
    </p:spTree>
    <p:extLst>
      <p:ext uri="{BB962C8B-B14F-4D97-AF65-F5344CB8AC3E}">
        <p14:creationId xmlns:p14="http://schemas.microsoft.com/office/powerpoint/2010/main" val="37893247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SQL</a:t>
            </a:r>
            <a:r>
              <a:rPr lang="ko-KR" altLang="en-US" dirty="0"/>
              <a:t>에 데이터 추가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7A1D853-33A5-4570-A7D9-F65B09D3FDD9}"/>
              </a:ext>
            </a:extLst>
          </p:cNvPr>
          <p:cNvSpPr/>
          <p:nvPr/>
        </p:nvSpPr>
        <p:spPr>
          <a:xfrm>
            <a:off x="0" y="1340768"/>
            <a:ext cx="4716016" cy="432048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  <a:tint val="66000"/>
                  <a:satMod val="160000"/>
                </a:schemeClr>
              </a:gs>
              <a:gs pos="50000">
                <a:schemeClr val="bg1">
                  <a:lumMod val="75000"/>
                  <a:tint val="44500"/>
                  <a:satMod val="160000"/>
                </a:schemeClr>
              </a:gs>
              <a:gs pos="100000">
                <a:schemeClr val="bg1">
                  <a:lumMod val="75000"/>
                  <a:tint val="23500"/>
                  <a:satMod val="160000"/>
                </a:schemeClr>
              </a:gs>
            </a:gsLst>
            <a:lin ang="2700000" scaled="1"/>
            <a:tileRect/>
          </a:gradFill>
          <a:ln>
            <a:solidFill>
              <a:schemeClr val="bg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Ticket (</a:t>
            </a:r>
            <a:r>
              <a:rPr lang="ko-KR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고객이 다 같은 영화를 봤다고 가정</a:t>
            </a:r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endParaRPr lang="en-US" altLang="ko-KR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ko-KR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insert into Ticket values(1, 0, 1);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insert into Ticket values(2, 1000, 2);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insert into Ticket values(3, 1000, 3);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insert into Ticket values(4, 2000, 4);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insert into Ticket values(5, 2000, 5);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insert into Ticket values(6, 2000, 6);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insert into Ticket values(7, 0, 7);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insert into Ticket values(8, 0, 8);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insert into Ticket values(9, 0, 9);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insert into Ticket values(10, 1000, 10);</a:t>
            </a:r>
          </a:p>
          <a:p>
            <a:endParaRPr lang="en-US" altLang="ko-KR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06E0D94-3A47-4670-9774-AA23BCB39C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7944" y="3184454"/>
            <a:ext cx="3276600" cy="293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5358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SQL</a:t>
            </a:r>
            <a:r>
              <a:rPr lang="ko-KR" altLang="en-US" dirty="0"/>
              <a:t>에 데이터 추가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7A1D853-33A5-4570-A7D9-F65B09D3FDD9}"/>
              </a:ext>
            </a:extLst>
          </p:cNvPr>
          <p:cNvSpPr/>
          <p:nvPr/>
        </p:nvSpPr>
        <p:spPr>
          <a:xfrm>
            <a:off x="0" y="1340768"/>
            <a:ext cx="4716016" cy="432048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  <a:tint val="66000"/>
                  <a:satMod val="160000"/>
                </a:schemeClr>
              </a:gs>
              <a:gs pos="50000">
                <a:schemeClr val="bg1">
                  <a:lumMod val="75000"/>
                  <a:tint val="44500"/>
                  <a:satMod val="160000"/>
                </a:schemeClr>
              </a:gs>
              <a:gs pos="100000">
                <a:schemeClr val="bg1">
                  <a:lumMod val="75000"/>
                  <a:tint val="23500"/>
                  <a:satMod val="160000"/>
                </a:schemeClr>
              </a:gs>
            </a:gsLst>
            <a:lin ang="2700000" scaled="1"/>
            <a:tileRect/>
          </a:gradFill>
          <a:ln>
            <a:solidFill>
              <a:schemeClr val="bg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Company_movie</a:t>
            </a:r>
            <a:endParaRPr lang="en-US" altLang="ko-KR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ko-KR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insert into </a:t>
            </a:r>
            <a:r>
              <a:rPr lang="en-US" altLang="ko-KR" sz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Company_Movie</a:t>
            </a:r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values(1, 1);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insert into </a:t>
            </a:r>
            <a:r>
              <a:rPr lang="en-US" altLang="ko-KR" sz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Company_Movie</a:t>
            </a:r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values(1, 2);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insert into </a:t>
            </a:r>
            <a:r>
              <a:rPr lang="en-US" altLang="ko-KR" sz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Company_Movie</a:t>
            </a:r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values(2, 3);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insert into </a:t>
            </a:r>
            <a:r>
              <a:rPr lang="en-US" altLang="ko-KR" sz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Company_Movie</a:t>
            </a:r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values(3, 4);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insert into </a:t>
            </a:r>
            <a:r>
              <a:rPr lang="en-US" altLang="ko-KR" sz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Company_Movie</a:t>
            </a:r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values(3, 5);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insert into </a:t>
            </a:r>
            <a:r>
              <a:rPr lang="en-US" altLang="ko-KR" sz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Company_Movie</a:t>
            </a:r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values(2, 6);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insert into </a:t>
            </a:r>
            <a:r>
              <a:rPr lang="en-US" altLang="ko-KR" sz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Company_Movie</a:t>
            </a:r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values(4, 7);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insert into </a:t>
            </a:r>
            <a:r>
              <a:rPr lang="en-US" altLang="ko-KR" sz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Company_Movie</a:t>
            </a:r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values(4, 8);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insert into </a:t>
            </a:r>
            <a:r>
              <a:rPr lang="en-US" altLang="ko-KR" sz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Company_Movie</a:t>
            </a:r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values(5, 9);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insert into </a:t>
            </a:r>
            <a:r>
              <a:rPr lang="en-US" altLang="ko-KR" sz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Company_Movie</a:t>
            </a:r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values(5, 10);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insert into </a:t>
            </a:r>
            <a:r>
              <a:rPr lang="en-US" altLang="ko-KR" sz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Company_Movie</a:t>
            </a:r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values(5, 11);</a:t>
            </a:r>
          </a:p>
          <a:p>
            <a:endParaRPr lang="en-US" altLang="ko-KR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CCC0B1E-6AC1-41BE-B261-8E03DC36D4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3968" y="3140968"/>
            <a:ext cx="2476500" cy="332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8618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ts val="4200"/>
              </a:lnSpc>
              <a:tabLst/>
            </a:pPr>
            <a:r>
              <a:rPr lang="en-US" altLang="zh-CN" sz="3200" dirty="0">
                <a:latin typeface="Arial" pitchFamily="18" charset="0"/>
                <a:cs typeface="Arial" pitchFamily="18" charset="0"/>
              </a:rPr>
              <a:t>SQL</a:t>
            </a:r>
            <a:endParaRPr lang="en-US" altLang="zh-CN" sz="3200" dirty="0">
              <a:latin typeface="바탕" pitchFamily="18" charset="0"/>
              <a:cs typeface="바탕" pitchFamily="18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EA995F1-4CBC-41D0-8C35-1BC193A815AD}"/>
              </a:ext>
            </a:extLst>
          </p:cNvPr>
          <p:cNvSpPr/>
          <p:nvPr/>
        </p:nvSpPr>
        <p:spPr>
          <a:xfrm>
            <a:off x="421687" y="1628800"/>
            <a:ext cx="4824536" cy="4896544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  <a:tint val="66000"/>
                  <a:satMod val="160000"/>
                </a:schemeClr>
              </a:gs>
              <a:gs pos="50000">
                <a:schemeClr val="bg1">
                  <a:lumMod val="75000"/>
                  <a:tint val="44500"/>
                  <a:satMod val="160000"/>
                </a:schemeClr>
              </a:gs>
              <a:gs pos="100000">
                <a:schemeClr val="bg1">
                  <a:lumMod val="75000"/>
                  <a:tint val="23500"/>
                  <a:satMod val="160000"/>
                </a:schemeClr>
              </a:gs>
            </a:gsLst>
            <a:lin ang="2700000" scaled="1"/>
            <a:tileRect/>
          </a:gradFill>
          <a:ln>
            <a:solidFill>
              <a:schemeClr val="bg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TABLE </a:t>
            </a:r>
            <a:r>
              <a:rPr lang="en-US" altLang="ko-KR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ShowTime_Seat</a:t>
            </a:r>
            <a:endParaRPr lang="en-US" altLang="ko-KR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altLang="ko-KR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ShowDate</a:t>
            </a:r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DATE  NOT NULL ,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altLang="ko-KR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ShowNum</a:t>
            </a:r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INTEGER  NOT NULL ,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altLang="ko-KR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ScreenMovieNo</a:t>
            </a:r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INTEGER  NOT NULL ,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altLang="ko-KR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SeatNo</a:t>
            </a:r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INTEGER  NOT NULL ,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altLang="ko-KR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ScreenNo</a:t>
            </a:r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INTEGER  NOT NULL ,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altLang="ko-KR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TheaterNo</a:t>
            </a:r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INTEGER  NOT NULL ,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altLang="ko-KR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TicketNo</a:t>
            </a:r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INTEGER  NULL ,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CONSTRAINT  </a:t>
            </a:r>
            <a:r>
              <a:rPr lang="en-US" altLang="ko-KR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XPKShowTime_Seat</a:t>
            </a:r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PRIMARY KEY (</a:t>
            </a:r>
            <a:r>
              <a:rPr lang="en-US" altLang="ko-KR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ShowDate,ShowNum,ScreenMovieNo,SeatNo,ScreenNo,TheaterNo</a:t>
            </a:r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),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CONSTRAINT  R_56 FOREIGN KEY (</a:t>
            </a:r>
            <a:r>
              <a:rPr lang="en-US" altLang="ko-KR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ShowDate,ShowNum,ScreenMovieNo</a:t>
            </a:r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REFERENCES ShowTime(</a:t>
            </a:r>
            <a:r>
              <a:rPr lang="en-US" altLang="ko-KR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ShowDate,ShowNum,ScreenMovieNo</a:t>
            </a:r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),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CONSTRAINT  R_58 FOREIGN KEY (</a:t>
            </a:r>
            <a:r>
              <a:rPr lang="en-US" altLang="ko-KR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SeatNo,ScreenNo,TheaterNo</a:t>
            </a:r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REFERENCES Seat(</a:t>
            </a:r>
            <a:r>
              <a:rPr lang="en-US" altLang="ko-KR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SeatNo,ScreenNo,TheaterNo</a:t>
            </a:r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),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CONSTRAINT  R_61 FOREIGN KEY (</a:t>
            </a:r>
            <a:r>
              <a:rPr lang="en-US" altLang="ko-KR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TicketNo</a:t>
            </a:r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REFERENCES Ticket(</a:t>
            </a:r>
            <a:r>
              <a:rPr lang="en-US" altLang="ko-KR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TicketNo</a:t>
            </a:r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ON DELETE SET NULL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);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CEB019E-5E63-4BAE-898B-299DB0C74F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4128" y="2708920"/>
            <a:ext cx="2914650" cy="217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8232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SQL</a:t>
            </a:r>
            <a:r>
              <a:rPr lang="ko-KR" altLang="en-US" dirty="0"/>
              <a:t>에 데이터 추가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7A1D853-33A5-4570-A7D9-F65B09D3FDD9}"/>
              </a:ext>
            </a:extLst>
          </p:cNvPr>
          <p:cNvSpPr/>
          <p:nvPr/>
        </p:nvSpPr>
        <p:spPr>
          <a:xfrm>
            <a:off x="0" y="1340768"/>
            <a:ext cx="4283968" cy="36004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  <a:tint val="66000"/>
                  <a:satMod val="160000"/>
                </a:schemeClr>
              </a:gs>
              <a:gs pos="50000">
                <a:schemeClr val="bg1">
                  <a:lumMod val="75000"/>
                  <a:tint val="44500"/>
                  <a:satMod val="160000"/>
                </a:schemeClr>
              </a:gs>
              <a:gs pos="100000">
                <a:schemeClr val="bg1">
                  <a:lumMod val="75000"/>
                  <a:tint val="23500"/>
                  <a:satMod val="160000"/>
                </a:schemeClr>
              </a:gs>
            </a:gsLst>
            <a:lin ang="2700000" scaled="1"/>
            <a:tileRect/>
          </a:gradFill>
          <a:ln>
            <a:solidFill>
              <a:schemeClr val="bg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ShowTime_Seat</a:t>
            </a:r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endParaRPr lang="en-US" altLang="ko-KR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ko-KR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insert into </a:t>
            </a:r>
            <a:r>
              <a:rPr lang="en-US" altLang="ko-KR" sz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ShowTime_Seat</a:t>
            </a:r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values('2020-06-19', 1, 11, 1, 1, 1, 1);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insert into </a:t>
            </a:r>
            <a:r>
              <a:rPr lang="en-US" altLang="ko-KR" sz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ShowTime_Seat</a:t>
            </a:r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values('2020-06-19', 1, 11, 2, 1, 1, 2);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insert into </a:t>
            </a:r>
            <a:r>
              <a:rPr lang="en-US" altLang="ko-KR" sz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ShowTime_Seat</a:t>
            </a:r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values('2020-06-19', 1, 11, 3, 1, 1, 3);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insert into </a:t>
            </a:r>
            <a:r>
              <a:rPr lang="en-US" altLang="ko-KR" sz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ShowTime_Seat</a:t>
            </a:r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values('2020-06-19', 1, 11, 5, 1, 1, 4);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insert into </a:t>
            </a:r>
            <a:r>
              <a:rPr lang="en-US" altLang="ko-KR" sz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ShowTime_Seat</a:t>
            </a:r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values('2020-06-19', 1, 11, 6, 1, 1, 5);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insert into </a:t>
            </a:r>
            <a:r>
              <a:rPr lang="en-US" altLang="ko-KR" sz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ShowTime_Seat</a:t>
            </a:r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values('2020-12-25', 2, 11, 1, 1, 1, 6);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insert into </a:t>
            </a:r>
            <a:r>
              <a:rPr lang="en-US" altLang="ko-KR" sz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ShowTime_Seat</a:t>
            </a:r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values('2020-12-25', 2, 11, 2, 1, 1, 7);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insert into </a:t>
            </a:r>
            <a:r>
              <a:rPr lang="en-US" altLang="ko-KR" sz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ShowTime_Seat</a:t>
            </a:r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values('2020-12-25', 2, 11, 4, 1, 1, 8);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insert into </a:t>
            </a:r>
            <a:r>
              <a:rPr lang="en-US" altLang="ko-KR" sz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ShowTime_Seat</a:t>
            </a:r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values('2020-12-25', 2, 11, 5, 1, 1, 9);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insert into </a:t>
            </a:r>
            <a:r>
              <a:rPr lang="en-US" altLang="ko-KR" sz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ShowTime_Seat</a:t>
            </a:r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values('2020-12-25', 2, 11, 6, 1, 1, 10);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C3B53A3-84D1-4116-B5BF-FF1F607E7F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3848" y="4514299"/>
            <a:ext cx="5648982" cy="2303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0489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ts val="4200"/>
              </a:lnSpc>
              <a:tabLst/>
            </a:pPr>
            <a:r>
              <a:rPr lang="en-US" altLang="zh-CN" sz="3200" dirty="0">
                <a:latin typeface="Arial" pitchFamily="18" charset="0"/>
                <a:cs typeface="Arial" pitchFamily="18" charset="0"/>
              </a:rPr>
              <a:t>SQL</a:t>
            </a:r>
            <a:endParaRPr lang="en-US" altLang="zh-CN" sz="3200" dirty="0">
              <a:latin typeface="바탕" pitchFamily="18" charset="0"/>
              <a:cs typeface="바탕" pitchFamily="18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BA16A03-FCE9-48A7-85D1-069F3927C6CA}"/>
              </a:ext>
            </a:extLst>
          </p:cNvPr>
          <p:cNvSpPr/>
          <p:nvPr/>
        </p:nvSpPr>
        <p:spPr>
          <a:xfrm>
            <a:off x="107504" y="1484784"/>
            <a:ext cx="5040560" cy="1512168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  <a:tint val="66000"/>
                  <a:satMod val="160000"/>
                </a:schemeClr>
              </a:gs>
              <a:gs pos="50000">
                <a:schemeClr val="bg1">
                  <a:lumMod val="75000"/>
                  <a:tint val="44500"/>
                  <a:satMod val="160000"/>
                </a:schemeClr>
              </a:gs>
              <a:gs pos="100000">
                <a:schemeClr val="bg1">
                  <a:lumMod val="75000"/>
                  <a:tint val="23500"/>
                  <a:satMod val="160000"/>
                </a:schemeClr>
              </a:gs>
            </a:gsLst>
            <a:lin ang="2700000" scaled="1"/>
            <a:tileRect/>
          </a:gradFill>
          <a:ln>
            <a:solidFill>
              <a:schemeClr val="bg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TABLE Award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altLang="ko-KR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AwardNo</a:t>
            </a:r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INTEGER  NOT NULL ,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altLang="ko-KR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AwardName</a:t>
            </a:r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VARCHAR(20)  NULL ,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CONSTRAINT  </a:t>
            </a:r>
            <a:r>
              <a:rPr lang="en-US" altLang="ko-KR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XPKAward</a:t>
            </a:r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PRIMARY KEY (</a:t>
            </a:r>
            <a:r>
              <a:rPr lang="en-US" altLang="ko-KR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AwardNo</a:t>
            </a:r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);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59769DF-D032-41F6-8260-704FEE715BE2}"/>
              </a:ext>
            </a:extLst>
          </p:cNvPr>
          <p:cNvSpPr/>
          <p:nvPr/>
        </p:nvSpPr>
        <p:spPr>
          <a:xfrm>
            <a:off x="107504" y="3159960"/>
            <a:ext cx="5040560" cy="2088232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  <a:tint val="66000"/>
                  <a:satMod val="160000"/>
                </a:schemeClr>
              </a:gs>
              <a:gs pos="50000">
                <a:schemeClr val="bg1">
                  <a:lumMod val="75000"/>
                  <a:tint val="44500"/>
                  <a:satMod val="160000"/>
                </a:schemeClr>
              </a:gs>
              <a:gs pos="100000">
                <a:schemeClr val="bg1">
                  <a:lumMod val="75000"/>
                  <a:tint val="23500"/>
                  <a:satMod val="160000"/>
                </a:schemeClr>
              </a:gs>
            </a:gsLst>
            <a:lin ang="2700000" scaled="1"/>
            <a:tileRect/>
          </a:gradFill>
          <a:ln>
            <a:solidFill>
              <a:schemeClr val="bg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TABLE </a:t>
            </a:r>
            <a:r>
              <a:rPr lang="en-US" altLang="ko-KR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AwardType</a:t>
            </a:r>
            <a:endParaRPr lang="en-US" altLang="ko-KR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TypeName     VARCHAR(20)  NOT NULL ,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altLang="ko-KR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CreateYear</a:t>
            </a:r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INTEGER  NULL ,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altLang="ko-KR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AwardNo</a:t>
            </a:r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INTEGER  NOT NULL ,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CONSTRAINT  </a:t>
            </a:r>
            <a:r>
              <a:rPr lang="en-US" altLang="ko-KR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XPKAwardType</a:t>
            </a:r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PRIMARY KEY (</a:t>
            </a:r>
            <a:r>
              <a:rPr lang="en-US" altLang="ko-KR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TypeName,AwardNo</a:t>
            </a:r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),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CONSTRAINT  R_1 FOREIGN KEY (</a:t>
            </a:r>
            <a:r>
              <a:rPr lang="en-US" altLang="ko-KR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AwardNo</a:t>
            </a:r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REFERENCES Award(</a:t>
            </a:r>
            <a:r>
              <a:rPr lang="en-US" altLang="ko-KR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AwardNo</a:t>
            </a:r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);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6162F06-7984-4CF3-BE4D-10BA291C98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7793" y="1669368"/>
            <a:ext cx="2819400" cy="1143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63B06AF-FCE1-4E5A-9C12-E93DFD6D9E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8104" y="3629370"/>
            <a:ext cx="2943225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7131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SQL</a:t>
            </a:r>
            <a:r>
              <a:rPr lang="ko-KR" altLang="en-US" dirty="0"/>
              <a:t>에 데이터 추가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7A1D853-33A5-4570-A7D9-F65B09D3FDD9}"/>
              </a:ext>
            </a:extLst>
          </p:cNvPr>
          <p:cNvSpPr/>
          <p:nvPr/>
        </p:nvSpPr>
        <p:spPr>
          <a:xfrm>
            <a:off x="0" y="1443960"/>
            <a:ext cx="3419872" cy="18002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  <a:tint val="66000"/>
                  <a:satMod val="160000"/>
                </a:schemeClr>
              </a:gs>
              <a:gs pos="50000">
                <a:schemeClr val="bg1">
                  <a:lumMod val="75000"/>
                  <a:tint val="44500"/>
                  <a:satMod val="160000"/>
                </a:schemeClr>
              </a:gs>
              <a:gs pos="100000">
                <a:schemeClr val="bg1">
                  <a:lumMod val="75000"/>
                  <a:tint val="23500"/>
                  <a:satMod val="160000"/>
                </a:schemeClr>
              </a:gs>
            </a:gsLst>
            <a:lin ang="2700000" scaled="1"/>
            <a:tileRect/>
          </a:gradFill>
          <a:ln>
            <a:solidFill>
              <a:schemeClr val="bg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Award</a:t>
            </a:r>
          </a:p>
          <a:p>
            <a:endParaRPr lang="en-US" altLang="ko-KR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ko-KR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insert into Award values(1, '</a:t>
            </a:r>
            <a:r>
              <a:rPr lang="ko-KR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아카데미상</a:t>
            </a:r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');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insert into Award values(2, '</a:t>
            </a:r>
            <a:r>
              <a:rPr lang="ko-KR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대종상</a:t>
            </a:r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');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insert into Award values(3, '</a:t>
            </a:r>
            <a:r>
              <a:rPr lang="ko-KR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칸영화제상</a:t>
            </a:r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');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FD2864B-EB49-44DD-BBB2-1B9A926082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3968" y="1591585"/>
            <a:ext cx="3057525" cy="150495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85E1F393-B27F-467A-BB50-DA161B97F031}"/>
              </a:ext>
            </a:extLst>
          </p:cNvPr>
          <p:cNvSpPr/>
          <p:nvPr/>
        </p:nvSpPr>
        <p:spPr>
          <a:xfrm>
            <a:off x="29585" y="3468320"/>
            <a:ext cx="3419872" cy="2985015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  <a:tint val="66000"/>
                  <a:satMod val="160000"/>
                </a:schemeClr>
              </a:gs>
              <a:gs pos="50000">
                <a:schemeClr val="bg1">
                  <a:lumMod val="75000"/>
                  <a:tint val="44500"/>
                  <a:satMod val="160000"/>
                </a:schemeClr>
              </a:gs>
              <a:gs pos="100000">
                <a:schemeClr val="bg1">
                  <a:lumMod val="75000"/>
                  <a:tint val="23500"/>
                  <a:satMod val="160000"/>
                </a:schemeClr>
              </a:gs>
            </a:gsLst>
            <a:lin ang="2700000" scaled="1"/>
            <a:tileRect/>
          </a:gradFill>
          <a:ln>
            <a:solidFill>
              <a:schemeClr val="bg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AwardType</a:t>
            </a:r>
            <a:endParaRPr lang="en-US" altLang="ko-KR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ko-KR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ko-KR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insert into </a:t>
            </a:r>
            <a:r>
              <a:rPr lang="en-US" altLang="ko-KR" sz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AwardType</a:t>
            </a:r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values('</a:t>
            </a:r>
            <a:r>
              <a:rPr lang="ko-KR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주연상</a:t>
            </a:r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',2005,1);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insert into </a:t>
            </a:r>
            <a:r>
              <a:rPr lang="en-US" altLang="ko-KR" sz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AwardType</a:t>
            </a:r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values('</a:t>
            </a:r>
            <a:r>
              <a:rPr lang="ko-KR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주연상</a:t>
            </a:r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',2000,2);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insert into </a:t>
            </a:r>
            <a:r>
              <a:rPr lang="en-US" altLang="ko-KR" sz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AwardType</a:t>
            </a:r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values('</a:t>
            </a:r>
            <a:r>
              <a:rPr lang="ko-KR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주연상</a:t>
            </a:r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',1995,3);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insert into </a:t>
            </a:r>
            <a:r>
              <a:rPr lang="en-US" altLang="ko-KR" sz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AwardType</a:t>
            </a:r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values('</a:t>
            </a:r>
            <a:r>
              <a:rPr lang="ko-KR" altLang="en-US" sz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조연상</a:t>
            </a:r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',2005,1);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insert into </a:t>
            </a:r>
            <a:r>
              <a:rPr lang="en-US" altLang="ko-KR" sz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AwardType</a:t>
            </a:r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values('</a:t>
            </a:r>
            <a:r>
              <a:rPr lang="ko-KR" altLang="en-US" sz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조연상</a:t>
            </a:r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',2000,2);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insert into </a:t>
            </a:r>
            <a:r>
              <a:rPr lang="en-US" altLang="ko-KR" sz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AwardType</a:t>
            </a:r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values('</a:t>
            </a:r>
            <a:r>
              <a:rPr lang="ko-KR" altLang="en-US" sz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조연상</a:t>
            </a:r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',1995,3);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insert into </a:t>
            </a:r>
            <a:r>
              <a:rPr lang="en-US" altLang="ko-KR" sz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AwardType</a:t>
            </a:r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values('</a:t>
            </a:r>
            <a:r>
              <a:rPr lang="ko-KR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감독상</a:t>
            </a:r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',2005,1);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insert into </a:t>
            </a:r>
            <a:r>
              <a:rPr lang="en-US" altLang="ko-KR" sz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AwardType</a:t>
            </a:r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values('</a:t>
            </a:r>
            <a:r>
              <a:rPr lang="ko-KR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감독상</a:t>
            </a:r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',2000,2);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insert into </a:t>
            </a:r>
            <a:r>
              <a:rPr lang="en-US" altLang="ko-KR" sz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AwardType</a:t>
            </a:r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values('</a:t>
            </a:r>
            <a:r>
              <a:rPr lang="ko-KR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감독상</a:t>
            </a:r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',1995,3);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insert into </a:t>
            </a:r>
            <a:r>
              <a:rPr lang="en-US" altLang="ko-KR" sz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AwardType</a:t>
            </a:r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values('</a:t>
            </a:r>
            <a:r>
              <a:rPr lang="ko-KR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작품상</a:t>
            </a:r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',2005,1);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insert into </a:t>
            </a:r>
            <a:r>
              <a:rPr lang="en-US" altLang="ko-KR" sz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AwardType</a:t>
            </a:r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values('</a:t>
            </a:r>
            <a:r>
              <a:rPr lang="ko-KR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작품상</a:t>
            </a:r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',2000,2);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insert into </a:t>
            </a:r>
            <a:r>
              <a:rPr lang="en-US" altLang="ko-KR" sz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AwardType</a:t>
            </a:r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values('</a:t>
            </a:r>
            <a:r>
              <a:rPr lang="ko-KR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작품상</a:t>
            </a:r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',1995,3);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D192D16-6582-4BB0-8282-F9699DE6A0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3968" y="3788728"/>
            <a:ext cx="3514893" cy="2628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3353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ts val="4200"/>
              </a:lnSpc>
              <a:tabLst/>
            </a:pPr>
            <a:r>
              <a:rPr lang="en-US" altLang="zh-CN" sz="3200" dirty="0">
                <a:latin typeface="Arial" pitchFamily="18" charset="0"/>
                <a:cs typeface="Arial" pitchFamily="18" charset="0"/>
              </a:rPr>
              <a:t>SQL</a:t>
            </a:r>
            <a:endParaRPr lang="en-US" altLang="zh-CN" sz="3200" dirty="0">
              <a:latin typeface="바탕" pitchFamily="18" charset="0"/>
              <a:cs typeface="바탕" pitchFamily="18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BA16A03-FCE9-48A7-85D1-069F3927C6CA}"/>
              </a:ext>
            </a:extLst>
          </p:cNvPr>
          <p:cNvSpPr/>
          <p:nvPr/>
        </p:nvSpPr>
        <p:spPr>
          <a:xfrm>
            <a:off x="107504" y="1484784"/>
            <a:ext cx="5040560" cy="18002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  <a:tint val="66000"/>
                  <a:satMod val="160000"/>
                </a:schemeClr>
              </a:gs>
              <a:gs pos="50000">
                <a:schemeClr val="bg1">
                  <a:lumMod val="75000"/>
                  <a:tint val="44500"/>
                  <a:satMod val="160000"/>
                </a:schemeClr>
              </a:gs>
              <a:gs pos="100000">
                <a:schemeClr val="bg1">
                  <a:lumMod val="75000"/>
                  <a:tint val="23500"/>
                  <a:satMod val="160000"/>
                </a:schemeClr>
              </a:gs>
            </a:gsLst>
            <a:lin ang="2700000" scaled="1"/>
            <a:tileRect/>
          </a:gradFill>
          <a:ln>
            <a:solidFill>
              <a:schemeClr val="bg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TABLE Actor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altLang="ko-KR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YearDebut</a:t>
            </a:r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INTEGER  NULL ,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altLang="ko-KR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MoviePerNo</a:t>
            </a:r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INTEGER  NOT NULL ,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CONSTRAINT  </a:t>
            </a:r>
            <a:r>
              <a:rPr lang="en-US" altLang="ko-KR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XPKActor</a:t>
            </a:r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PRIMARY KEY (</a:t>
            </a:r>
            <a:r>
              <a:rPr lang="en-US" altLang="ko-KR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MoviePerNo</a:t>
            </a:r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),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CONSTRAINT  R_51 FOREIGN KEY (</a:t>
            </a:r>
            <a:r>
              <a:rPr lang="en-US" altLang="ko-KR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MoviePerNo</a:t>
            </a:r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REFERENCES </a:t>
            </a:r>
            <a:r>
              <a:rPr lang="en-US" altLang="ko-KR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MoviePer</a:t>
            </a:r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ko-KR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MoviePerNo</a:t>
            </a:r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);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59769DF-D032-41F6-8260-704FEE715BE2}"/>
              </a:ext>
            </a:extLst>
          </p:cNvPr>
          <p:cNvSpPr/>
          <p:nvPr/>
        </p:nvSpPr>
        <p:spPr>
          <a:xfrm>
            <a:off x="95666" y="3429000"/>
            <a:ext cx="5040560" cy="3024336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  <a:tint val="66000"/>
                  <a:satMod val="160000"/>
                </a:schemeClr>
              </a:gs>
              <a:gs pos="50000">
                <a:schemeClr val="bg1">
                  <a:lumMod val="75000"/>
                  <a:tint val="44500"/>
                  <a:satMod val="160000"/>
                </a:schemeClr>
              </a:gs>
              <a:gs pos="100000">
                <a:schemeClr val="bg1">
                  <a:lumMod val="75000"/>
                  <a:tint val="23500"/>
                  <a:satMod val="160000"/>
                </a:schemeClr>
              </a:gs>
            </a:gsLst>
            <a:lin ang="2700000" scaled="1"/>
            <a:tileRect/>
          </a:gradFill>
          <a:ln>
            <a:solidFill>
              <a:schemeClr val="bg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TABLE </a:t>
            </a:r>
            <a:r>
              <a:rPr lang="en-US" altLang="ko-KR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Actor_Movie</a:t>
            </a:r>
            <a:endParaRPr lang="en-US" altLang="ko-KR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altLang="ko-KR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MoviePerNo</a:t>
            </a:r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INTEGER  NOT NULL ,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altLang="ko-KR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MovieNo</a:t>
            </a:r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INTEGER  NOT NULL ,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altLang="ko-KR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RoleName</a:t>
            </a:r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VARCHAR(20)  NULL ,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Role        VARCHAR(20)  NULL ,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CONSTRAINT  </a:t>
            </a:r>
            <a:r>
              <a:rPr lang="en-US" altLang="ko-KR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XPKActor_Movie</a:t>
            </a:r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PRIMARY KEY (</a:t>
            </a:r>
            <a:r>
              <a:rPr lang="en-US" altLang="ko-KR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MoviePerNo,MovieNo</a:t>
            </a:r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),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CONSTRAINT  R_42 FOREIGN KEY (</a:t>
            </a:r>
            <a:r>
              <a:rPr lang="en-US" altLang="ko-KR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MoviePerNo</a:t>
            </a:r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REFERENCES Actor(</a:t>
            </a:r>
            <a:r>
              <a:rPr lang="en-US" altLang="ko-KR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MoviePerNo</a:t>
            </a:r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),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CONSTRAINT  R_43 FOREIGN KEY (</a:t>
            </a:r>
            <a:r>
              <a:rPr lang="en-US" altLang="ko-KR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MovieNo</a:t>
            </a:r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REFERENCES Movie(</a:t>
            </a:r>
            <a:r>
              <a:rPr lang="en-US" altLang="ko-KR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MovieNo</a:t>
            </a:r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);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E851D7E-4D7F-466A-A96E-C4C3F445A8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4128" y="1799096"/>
            <a:ext cx="2800350" cy="117157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02B4B81-40F7-4026-A56F-67D120ACC3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9328" y="3983905"/>
            <a:ext cx="3105150" cy="191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305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SQL</a:t>
            </a:r>
            <a:r>
              <a:rPr lang="ko-KR" altLang="en-US" dirty="0"/>
              <a:t>에 데이터 추가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7A1D853-33A5-4570-A7D9-F65B09D3FDD9}"/>
              </a:ext>
            </a:extLst>
          </p:cNvPr>
          <p:cNvSpPr/>
          <p:nvPr/>
        </p:nvSpPr>
        <p:spPr>
          <a:xfrm>
            <a:off x="635149" y="2514548"/>
            <a:ext cx="3024336" cy="3024336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  <a:tint val="66000"/>
                  <a:satMod val="160000"/>
                </a:schemeClr>
              </a:gs>
              <a:gs pos="50000">
                <a:schemeClr val="bg1">
                  <a:lumMod val="75000"/>
                  <a:tint val="44500"/>
                  <a:satMod val="160000"/>
                </a:schemeClr>
              </a:gs>
              <a:gs pos="100000">
                <a:schemeClr val="bg1">
                  <a:lumMod val="75000"/>
                  <a:tint val="23500"/>
                  <a:satMod val="160000"/>
                </a:schemeClr>
              </a:gs>
            </a:gsLst>
            <a:lin ang="2700000" scaled="1"/>
            <a:tileRect/>
          </a:gradFill>
          <a:ln>
            <a:solidFill>
              <a:schemeClr val="bg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Actor</a:t>
            </a:r>
          </a:p>
          <a:p>
            <a:endParaRPr lang="en-US" altLang="ko-KR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insert into actor values(1997,1);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insert into actor values(2013,2);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insert into actor values(2012,3);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insert into actor values(1998,4);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insert into actor values(2012,5);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insert into actor values(2000,6);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insert into actor values(2012,7);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insert into actor values(2007,8);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insert into actor values(2004,9);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insert into actor values(2001,10);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insert into actor values(1998,11);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insert into actor values(1997,12);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insert into actor values(2000,18);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insert into actor values(2001,19);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DC2EC81-E59E-40AE-AF10-4D9435D6F1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0072" y="2069328"/>
            <a:ext cx="2352675" cy="391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96079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SQL</a:t>
            </a:r>
            <a:r>
              <a:rPr lang="ko-KR" altLang="en-US" dirty="0"/>
              <a:t>에 데이터 추가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7A1D853-33A5-4570-A7D9-F65B09D3FDD9}"/>
              </a:ext>
            </a:extLst>
          </p:cNvPr>
          <p:cNvSpPr/>
          <p:nvPr/>
        </p:nvSpPr>
        <p:spPr>
          <a:xfrm>
            <a:off x="144530" y="1583707"/>
            <a:ext cx="4572000" cy="3672408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  <a:tint val="66000"/>
                  <a:satMod val="160000"/>
                </a:schemeClr>
              </a:gs>
              <a:gs pos="50000">
                <a:schemeClr val="bg1">
                  <a:lumMod val="75000"/>
                  <a:tint val="44500"/>
                  <a:satMod val="160000"/>
                </a:schemeClr>
              </a:gs>
              <a:gs pos="100000">
                <a:schemeClr val="bg1">
                  <a:lumMod val="75000"/>
                  <a:tint val="23500"/>
                  <a:satMod val="160000"/>
                </a:schemeClr>
              </a:gs>
            </a:gsLst>
            <a:lin ang="2700000" scaled="1"/>
            <a:tileRect/>
          </a:gradFill>
          <a:ln>
            <a:solidFill>
              <a:schemeClr val="bg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Actor_Movie</a:t>
            </a:r>
            <a:endParaRPr lang="en-US" altLang="ko-KR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ko-KR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insert into </a:t>
            </a:r>
            <a:r>
              <a:rPr lang="en-US" altLang="ko-KR" sz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Actor_Movie</a:t>
            </a:r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values(1,1,'</a:t>
            </a:r>
            <a:r>
              <a:rPr lang="ko-KR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우주선</a:t>
            </a:r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','</a:t>
            </a:r>
            <a:r>
              <a:rPr lang="ko-KR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주연</a:t>
            </a:r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');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insert into </a:t>
            </a:r>
            <a:r>
              <a:rPr lang="en-US" altLang="ko-KR" sz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Actor_Movie</a:t>
            </a:r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values(2,1,'</a:t>
            </a:r>
            <a:r>
              <a:rPr lang="ko-KR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딸</a:t>
            </a:r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','</a:t>
            </a:r>
            <a:r>
              <a:rPr lang="ko-KR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조연</a:t>
            </a:r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');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insert into </a:t>
            </a:r>
            <a:r>
              <a:rPr lang="en-US" altLang="ko-KR" sz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Actor_Movie</a:t>
            </a:r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values(3,2,'</a:t>
            </a:r>
            <a:r>
              <a:rPr lang="ko-KR" altLang="en-US" sz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트론</a:t>
            </a:r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','</a:t>
            </a:r>
            <a:r>
              <a:rPr lang="ko-KR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주연</a:t>
            </a:r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');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insert into </a:t>
            </a:r>
            <a:r>
              <a:rPr lang="en-US" altLang="ko-KR" sz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Actor_Movie</a:t>
            </a:r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values(4,2,'</a:t>
            </a:r>
            <a:r>
              <a:rPr lang="ko-KR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딸</a:t>
            </a:r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','</a:t>
            </a:r>
            <a:r>
              <a:rPr lang="ko-KR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조연</a:t>
            </a:r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');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insert into </a:t>
            </a:r>
            <a:r>
              <a:rPr lang="en-US" altLang="ko-KR" sz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Actor_Movie</a:t>
            </a:r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values(5,3,'BMC</a:t>
            </a:r>
            <a:r>
              <a:rPr lang="ko-KR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의 아들</a:t>
            </a:r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','</a:t>
            </a:r>
            <a:r>
              <a:rPr lang="ko-KR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주연</a:t>
            </a:r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');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insert into </a:t>
            </a:r>
            <a:r>
              <a:rPr lang="en-US" altLang="ko-KR" sz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Actor_Movie</a:t>
            </a:r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values(6,3,'BMC','</a:t>
            </a:r>
            <a:r>
              <a:rPr lang="ko-KR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조연</a:t>
            </a:r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');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insert into </a:t>
            </a:r>
            <a:r>
              <a:rPr lang="en-US" altLang="ko-KR" sz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Actor_Movie</a:t>
            </a:r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values(7,4,'</a:t>
            </a:r>
            <a:r>
              <a:rPr lang="ko-KR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괴물</a:t>
            </a:r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','</a:t>
            </a:r>
            <a:r>
              <a:rPr lang="ko-KR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주연</a:t>
            </a:r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');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insert into </a:t>
            </a:r>
            <a:r>
              <a:rPr lang="en-US" altLang="ko-KR" sz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Actor_Movie</a:t>
            </a:r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values(8,5,'</a:t>
            </a:r>
            <a:r>
              <a:rPr lang="ko-KR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학생주임</a:t>
            </a:r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','</a:t>
            </a:r>
            <a:r>
              <a:rPr lang="ko-KR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주연</a:t>
            </a:r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');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insert into </a:t>
            </a:r>
            <a:r>
              <a:rPr lang="en-US" altLang="ko-KR" sz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Actor_Movie</a:t>
            </a:r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values(9,6,'DB</a:t>
            </a:r>
            <a:r>
              <a:rPr lang="ko-KR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마스터</a:t>
            </a:r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','</a:t>
            </a:r>
            <a:r>
              <a:rPr lang="ko-KR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주연</a:t>
            </a:r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');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insert into </a:t>
            </a:r>
            <a:r>
              <a:rPr lang="en-US" altLang="ko-KR" sz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Actor_Movie</a:t>
            </a:r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values(10,7,'</a:t>
            </a:r>
            <a:r>
              <a:rPr lang="ko-KR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아이언맨</a:t>
            </a:r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','</a:t>
            </a:r>
            <a:r>
              <a:rPr lang="ko-KR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주연</a:t>
            </a:r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');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insert into </a:t>
            </a:r>
            <a:r>
              <a:rPr lang="en-US" altLang="ko-KR" sz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Actor_Movie</a:t>
            </a:r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values(11,8,'</a:t>
            </a:r>
            <a:r>
              <a:rPr lang="ko-KR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지우</a:t>
            </a:r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','</a:t>
            </a:r>
            <a:r>
              <a:rPr lang="ko-KR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주연</a:t>
            </a:r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');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insert into </a:t>
            </a:r>
            <a:r>
              <a:rPr lang="en-US" altLang="ko-KR" sz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Actor_Movie</a:t>
            </a:r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values(12,8,'</a:t>
            </a:r>
            <a:r>
              <a:rPr lang="ko-KR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피카츄</a:t>
            </a:r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','</a:t>
            </a:r>
            <a:r>
              <a:rPr lang="ko-KR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조연</a:t>
            </a:r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');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insert into </a:t>
            </a:r>
            <a:r>
              <a:rPr lang="en-US" altLang="ko-KR" sz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Actor_Movie</a:t>
            </a:r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values(11,9,'</a:t>
            </a:r>
            <a:r>
              <a:rPr lang="ko-KR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지우</a:t>
            </a:r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','</a:t>
            </a:r>
            <a:r>
              <a:rPr lang="ko-KR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주연</a:t>
            </a:r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');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insert into </a:t>
            </a:r>
            <a:r>
              <a:rPr lang="en-US" altLang="ko-KR" sz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Actor_Movie</a:t>
            </a:r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values(12,9,'</a:t>
            </a:r>
            <a:r>
              <a:rPr lang="ko-KR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피카츄</a:t>
            </a:r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','</a:t>
            </a:r>
            <a:r>
              <a:rPr lang="ko-KR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조연</a:t>
            </a:r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');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insert into </a:t>
            </a:r>
            <a:r>
              <a:rPr lang="en-US" altLang="ko-KR" sz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Actor_Movie</a:t>
            </a:r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values(11,10,'</a:t>
            </a:r>
            <a:r>
              <a:rPr lang="ko-KR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지우</a:t>
            </a:r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','</a:t>
            </a:r>
            <a:r>
              <a:rPr lang="ko-KR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주연</a:t>
            </a:r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');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insert into </a:t>
            </a:r>
            <a:r>
              <a:rPr lang="en-US" altLang="ko-KR" sz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Actor_Movie</a:t>
            </a:r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values(12,10,'</a:t>
            </a:r>
            <a:r>
              <a:rPr lang="ko-KR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피카츄</a:t>
            </a:r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','</a:t>
            </a:r>
            <a:r>
              <a:rPr lang="ko-KR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조연</a:t>
            </a:r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');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insert into </a:t>
            </a:r>
            <a:r>
              <a:rPr lang="en-US" altLang="ko-KR" sz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Actor_Movie</a:t>
            </a:r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values(18,11,'</a:t>
            </a:r>
            <a:r>
              <a:rPr lang="ko-KR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닭</a:t>
            </a:r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','</a:t>
            </a:r>
            <a:r>
              <a:rPr lang="ko-KR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주연</a:t>
            </a:r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');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insert into </a:t>
            </a:r>
            <a:r>
              <a:rPr lang="en-US" altLang="ko-KR" sz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Actor_Movie</a:t>
            </a:r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values(19,11,'</a:t>
            </a:r>
            <a:r>
              <a:rPr lang="ko-KR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갈비</a:t>
            </a:r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','</a:t>
            </a:r>
            <a:r>
              <a:rPr lang="ko-KR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주연</a:t>
            </a:r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');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9B27B4E-AB11-4107-AA6C-259244E78D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7537" y="2780928"/>
            <a:ext cx="4659263" cy="3915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2015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ts val="4200"/>
              </a:lnSpc>
              <a:tabLst/>
            </a:pPr>
            <a:r>
              <a:rPr lang="en-US" altLang="zh-CN" sz="3200" dirty="0">
                <a:latin typeface="Arial" pitchFamily="18" charset="0"/>
                <a:cs typeface="Arial" pitchFamily="18" charset="0"/>
              </a:rPr>
              <a:t>SQL</a:t>
            </a:r>
            <a:endParaRPr lang="en-US" altLang="zh-CN" sz="3200" dirty="0">
              <a:latin typeface="바탕" pitchFamily="18" charset="0"/>
              <a:cs typeface="바탕" pitchFamily="18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59769DF-D032-41F6-8260-704FEE715BE2}"/>
              </a:ext>
            </a:extLst>
          </p:cNvPr>
          <p:cNvSpPr/>
          <p:nvPr/>
        </p:nvSpPr>
        <p:spPr>
          <a:xfrm>
            <a:off x="95666" y="1412776"/>
            <a:ext cx="5040560" cy="504056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  <a:tint val="66000"/>
                  <a:satMod val="160000"/>
                </a:schemeClr>
              </a:gs>
              <a:gs pos="50000">
                <a:schemeClr val="bg1">
                  <a:lumMod val="75000"/>
                  <a:tint val="44500"/>
                  <a:satMod val="160000"/>
                </a:schemeClr>
              </a:gs>
              <a:gs pos="100000">
                <a:schemeClr val="bg1">
                  <a:lumMod val="75000"/>
                  <a:tint val="23500"/>
                  <a:satMod val="160000"/>
                </a:schemeClr>
              </a:gs>
            </a:gsLst>
            <a:lin ang="2700000" scaled="1"/>
            <a:tileRect/>
          </a:gradFill>
          <a:ln>
            <a:solidFill>
              <a:schemeClr val="bg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TABLE </a:t>
            </a:r>
            <a:r>
              <a:rPr lang="en-US" altLang="ko-KR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AwardTime</a:t>
            </a:r>
            <a:endParaRPr lang="en-US" altLang="ko-KR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altLang="ko-KR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AwardNum</a:t>
            </a:r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INTEGER  NOT NULL ,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Year        INTEGER  NULL ,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Date        </a:t>
            </a:r>
            <a:r>
              <a:rPr lang="en-US" altLang="ko-KR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DATE</a:t>
            </a:r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NULL ,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Place        VARCHAR(20)  NULL ,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TypeName     VARCHAR(20)  NOT NULL ,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altLang="ko-KR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AwardNo</a:t>
            </a:r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INTEGER  NOT NULL ,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altLang="ko-KR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MoviePerNo</a:t>
            </a:r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INTEGER  NULL ,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altLang="ko-KR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MovieNo</a:t>
            </a:r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INTEGER  NULL ,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CONSTRAINT  </a:t>
            </a:r>
            <a:r>
              <a:rPr lang="en-US" altLang="ko-KR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XPKAwardTime</a:t>
            </a:r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PRIMARY KEY (</a:t>
            </a:r>
            <a:r>
              <a:rPr lang="en-US" altLang="ko-KR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AwardNum,TypeName,AwardNo</a:t>
            </a:r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),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CONSTRAINT  R_5 FOREIGN KEY (</a:t>
            </a:r>
            <a:r>
              <a:rPr lang="en-US" altLang="ko-KR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TypeName,AwardNo</a:t>
            </a:r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REFERENCES </a:t>
            </a:r>
            <a:r>
              <a:rPr lang="en-US" altLang="ko-KR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AwardType</a:t>
            </a:r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ko-KR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TypeName,AwardNo</a:t>
            </a:r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),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CONSTRAINT  R_30 FOREIGN KEY (</a:t>
            </a:r>
            <a:r>
              <a:rPr lang="en-US" altLang="ko-KR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MoviePerNo</a:t>
            </a:r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REFERENCES Actor(</a:t>
            </a:r>
            <a:r>
              <a:rPr lang="en-US" altLang="ko-KR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MoviePerNo</a:t>
            </a:r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ON DELETE SET NULL,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CONSTRAINT  R_48 FOREIGN KEY (</a:t>
            </a:r>
            <a:r>
              <a:rPr lang="en-US" altLang="ko-KR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MovieNo</a:t>
            </a:r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REFERENCES Movie(</a:t>
            </a:r>
            <a:r>
              <a:rPr lang="en-US" altLang="ko-KR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MovieNo</a:t>
            </a:r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ON DELETE SET NULL,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CONSTRAINT  R_52 FOREIGN KEY (</a:t>
            </a:r>
            <a:r>
              <a:rPr lang="en-US" altLang="ko-KR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MoviePerNo,MovieNo</a:t>
            </a:r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REFERENCES </a:t>
            </a:r>
            <a:r>
              <a:rPr lang="en-US" altLang="ko-KR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Actor_Movie</a:t>
            </a:r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ko-KR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MoviePerNo,MovieNo</a:t>
            </a:r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ON DELETE SET NULL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);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78E0E18-7A64-4381-B395-0C830C97B9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0112" y="2564904"/>
            <a:ext cx="2943225" cy="235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0027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내용 개체 틀 13">
            <a:extLst>
              <a:ext uri="{FF2B5EF4-FFF2-40B4-BE49-F238E27FC236}">
                <a16:creationId xmlns:a16="http://schemas.microsoft.com/office/drawing/2014/main" id="{93333B22-F300-4EB0-A437-0159073CAD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358" y="1294849"/>
            <a:ext cx="8471284" cy="5531831"/>
          </a:xfr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ERD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4120774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SQL</a:t>
            </a:r>
            <a:r>
              <a:rPr lang="ko-KR" altLang="en-US" dirty="0"/>
              <a:t>에 데이터 추가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7A1D853-33A5-4570-A7D9-F65B09D3FDD9}"/>
              </a:ext>
            </a:extLst>
          </p:cNvPr>
          <p:cNvSpPr/>
          <p:nvPr/>
        </p:nvSpPr>
        <p:spPr>
          <a:xfrm>
            <a:off x="251520" y="1772816"/>
            <a:ext cx="5220072" cy="18002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  <a:tint val="66000"/>
                  <a:satMod val="160000"/>
                </a:schemeClr>
              </a:gs>
              <a:gs pos="50000">
                <a:schemeClr val="bg1">
                  <a:lumMod val="75000"/>
                  <a:tint val="44500"/>
                  <a:satMod val="160000"/>
                </a:schemeClr>
              </a:gs>
              <a:gs pos="100000">
                <a:schemeClr val="bg1">
                  <a:lumMod val="75000"/>
                  <a:tint val="23500"/>
                  <a:satMod val="160000"/>
                </a:schemeClr>
              </a:gs>
            </a:gsLst>
            <a:lin ang="2700000" scaled="1"/>
            <a:tileRect/>
          </a:gradFill>
          <a:ln>
            <a:solidFill>
              <a:schemeClr val="bg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sz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AwardTime</a:t>
            </a:r>
            <a:endParaRPr lang="en-US" altLang="ko-KR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insert into </a:t>
            </a:r>
            <a:r>
              <a:rPr lang="en-US" altLang="ko-KR" sz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AwardTime</a:t>
            </a:r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values(1, 2010, '2010-05-15', '</a:t>
            </a:r>
            <a:r>
              <a:rPr lang="ko-KR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아카데미</a:t>
            </a:r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', '</a:t>
            </a:r>
            <a:r>
              <a:rPr lang="ko-KR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주연상</a:t>
            </a:r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', 1, 1, 1);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insert into </a:t>
            </a:r>
            <a:r>
              <a:rPr lang="en-US" altLang="ko-KR" sz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AwardTime</a:t>
            </a:r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values(2, 2010, '2010-05-15', '</a:t>
            </a:r>
            <a:r>
              <a:rPr lang="ko-KR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아카데미</a:t>
            </a:r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', '</a:t>
            </a:r>
            <a:r>
              <a:rPr lang="ko-KR" altLang="en-US" sz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조연상</a:t>
            </a:r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', 1, 2, 1);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insert into </a:t>
            </a:r>
            <a:r>
              <a:rPr lang="en-US" altLang="ko-KR" sz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AwardTime</a:t>
            </a:r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values(3, 2011, '2011-05-15', '</a:t>
            </a:r>
            <a:r>
              <a:rPr lang="ko-KR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칸</a:t>
            </a:r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', '</a:t>
            </a:r>
            <a:r>
              <a:rPr lang="ko-KR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주연상</a:t>
            </a:r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', 3, 5, 3);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insert into </a:t>
            </a:r>
            <a:r>
              <a:rPr lang="en-US" altLang="ko-KR" sz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AwardTime</a:t>
            </a:r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values(4, 2011, '2011-05-15', '</a:t>
            </a:r>
            <a:r>
              <a:rPr lang="ko-KR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칸</a:t>
            </a:r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', '</a:t>
            </a:r>
            <a:r>
              <a:rPr lang="ko-KR" altLang="en-US" sz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조연상</a:t>
            </a:r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', 3, 6, 3);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60B9073-DB03-42F1-B95F-5C32218D9C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639" y="3444042"/>
            <a:ext cx="8193841" cy="1456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46341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E814AFFC-F48C-41C4-908E-9CE47C908321}"/>
              </a:ext>
            </a:extLst>
          </p:cNvPr>
          <p:cNvGrpSpPr/>
          <p:nvPr/>
        </p:nvGrpSpPr>
        <p:grpSpPr>
          <a:xfrm>
            <a:off x="823392" y="1474118"/>
            <a:ext cx="3421097" cy="1091393"/>
            <a:chOff x="4015580" y="1729383"/>
            <a:chExt cx="3421097" cy="1091393"/>
          </a:xfrm>
        </p:grpSpPr>
        <p:sp>
          <p:nvSpPr>
            <p:cNvPr id="9" name="Text Box 4">
              <a:extLst>
                <a:ext uri="{FF2B5EF4-FFF2-40B4-BE49-F238E27FC236}">
                  <a16:creationId xmlns:a16="http://schemas.microsoft.com/office/drawing/2014/main" id="{738CD45F-54D0-45FF-93BB-BC6B7FBD991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15580" y="1729383"/>
              <a:ext cx="184731" cy="7078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Clr>
                  <a:schemeClr val="hlink"/>
                </a:buClr>
              </a:pPr>
              <a:endParaRPr lang="ko-KR" altLang="ko-KR" sz="4000" b="1" dirty="0">
                <a:solidFill>
                  <a:srgbClr val="06376A"/>
                </a:solidFill>
                <a:latin typeface="Noto Sans" panose="020B0502040504020204" pitchFamily="34" charset="0"/>
                <a:ea typeface="맑은 고딕" panose="020B0503020000020004" pitchFamily="50" charset="-127"/>
              </a:endParaRPr>
            </a:p>
          </p:txBody>
        </p:sp>
        <p:sp>
          <p:nvSpPr>
            <p:cNvPr id="10" name="Text Box 5">
              <a:extLst>
                <a:ext uri="{FF2B5EF4-FFF2-40B4-BE49-F238E27FC236}">
                  <a16:creationId xmlns:a16="http://schemas.microsoft.com/office/drawing/2014/main" id="{26A2A317-6C16-48F6-96E0-74B18E2B0F7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15580" y="2297556"/>
              <a:ext cx="3421097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lvl="0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2800" b="1" dirty="0">
                  <a:solidFill>
                    <a:srgbClr val="8A0000"/>
                  </a:solidFill>
                  <a:latin typeface="Noto Sans" panose="020B0502040504020204" pitchFamily="34" charset="0"/>
                  <a:cs typeface="굴림" pitchFamily="50" charset="-127"/>
                </a:rPr>
                <a:t>SQL </a:t>
              </a:r>
              <a:r>
                <a:rPr kumimoji="1" lang="ko-KR" altLang="en-US" sz="2800" b="1" dirty="0">
                  <a:solidFill>
                    <a:srgbClr val="8A0000"/>
                  </a:solidFill>
                  <a:latin typeface="Noto Sans" panose="020B0502040504020204" pitchFamily="34" charset="0"/>
                  <a:cs typeface="굴림" pitchFamily="50" charset="-127"/>
                </a:rPr>
                <a:t>활용 예시</a:t>
              </a:r>
              <a:endParaRPr kumimoji="1" lang="en-US" altLang="ko-KR" sz="2800" b="1" dirty="0">
                <a:solidFill>
                  <a:srgbClr val="8A0000"/>
                </a:solidFill>
                <a:latin typeface="Noto Sans" panose="020B0502040504020204" pitchFamily="34" charset="0"/>
                <a:cs typeface="굴림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686472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SQL</a:t>
            </a:r>
            <a:r>
              <a:rPr lang="ko-KR" altLang="en-US" dirty="0"/>
              <a:t> 활용 예시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B44347-08BE-4D80-9E90-D4F4B66AEF28}"/>
              </a:ext>
            </a:extLst>
          </p:cNvPr>
          <p:cNvSpPr txBox="1"/>
          <p:nvPr/>
        </p:nvSpPr>
        <p:spPr>
          <a:xfrm>
            <a:off x="251520" y="1988840"/>
            <a:ext cx="8435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</a:t>
            </a:r>
            <a:r>
              <a:rPr lang="ko-KR" altLang="en-US" dirty="0"/>
              <a:t> 이름을 검색하면 함께 영화를 본 관객들의 이름과 휴대폰 번호가 뜸 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6EE81ED-A420-4179-86B8-6C116191A60C}"/>
              </a:ext>
            </a:extLst>
          </p:cNvPr>
          <p:cNvSpPr/>
          <p:nvPr/>
        </p:nvSpPr>
        <p:spPr>
          <a:xfrm>
            <a:off x="457200" y="2564904"/>
            <a:ext cx="7283152" cy="2376264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  <a:tint val="66000"/>
                  <a:satMod val="160000"/>
                </a:schemeClr>
              </a:gs>
              <a:gs pos="50000">
                <a:schemeClr val="bg1">
                  <a:lumMod val="75000"/>
                  <a:tint val="44500"/>
                  <a:satMod val="160000"/>
                </a:schemeClr>
              </a:gs>
              <a:gs pos="100000">
                <a:schemeClr val="bg1">
                  <a:lumMod val="75000"/>
                  <a:tint val="23500"/>
                  <a:satMod val="160000"/>
                </a:schemeClr>
              </a:gs>
            </a:gsLst>
            <a:lin ang="2700000" scaled="1"/>
            <a:tileRect/>
          </a:gradFill>
          <a:ln>
            <a:solidFill>
              <a:schemeClr val="bg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select name, phone from Customer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where </a:t>
            </a:r>
            <a:r>
              <a:rPr lang="en-US" altLang="ko-KR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customerno</a:t>
            </a:r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 (select </a:t>
            </a:r>
            <a:r>
              <a:rPr lang="en-US" altLang="ko-KR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customerno</a:t>
            </a:r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from Purchase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where </a:t>
            </a:r>
            <a:r>
              <a:rPr lang="en-US" altLang="ko-KR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purchaseno</a:t>
            </a:r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 (select </a:t>
            </a:r>
            <a:r>
              <a:rPr lang="en-US" altLang="ko-KR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purchaseno</a:t>
            </a:r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from Ticket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where </a:t>
            </a:r>
            <a:r>
              <a:rPr lang="en-US" altLang="ko-KR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ticketno</a:t>
            </a:r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 (select </a:t>
            </a:r>
            <a:r>
              <a:rPr lang="en-US" altLang="ko-KR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ticketno</a:t>
            </a:r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from </a:t>
            </a:r>
            <a:r>
              <a:rPr lang="en-US" altLang="ko-KR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showtime_seat</a:t>
            </a:r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where (</a:t>
            </a:r>
            <a:r>
              <a:rPr lang="en-US" altLang="ko-KR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showdate</a:t>
            </a:r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ko-KR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shownum</a:t>
            </a:r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ko-KR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screenno</a:t>
            </a:r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ko-KR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theaterno</a:t>
            </a:r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= (select </a:t>
            </a:r>
            <a:r>
              <a:rPr lang="en-US" altLang="ko-KR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showdate</a:t>
            </a:r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ko-KR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shownum</a:t>
            </a:r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ko-KR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screenno</a:t>
            </a:r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ko-KR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theaterno</a:t>
            </a:r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from </a:t>
            </a:r>
            <a:r>
              <a:rPr lang="en-US" altLang="ko-KR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showtime_seat</a:t>
            </a:r>
            <a:endParaRPr lang="en-US" altLang="ko-KR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where </a:t>
            </a:r>
            <a:r>
              <a:rPr lang="en-US" altLang="ko-KR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ticketno</a:t>
            </a:r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(select </a:t>
            </a:r>
            <a:r>
              <a:rPr lang="en-US" altLang="ko-KR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ticketno</a:t>
            </a:r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from Ticket where </a:t>
            </a:r>
            <a:r>
              <a:rPr lang="en-US" altLang="ko-KR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purchaseno</a:t>
            </a:r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(select </a:t>
            </a:r>
            <a:r>
              <a:rPr lang="en-US" altLang="ko-KR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purchaseno</a:t>
            </a:r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from Purchase where </a:t>
            </a:r>
            <a:r>
              <a:rPr lang="en-US" altLang="ko-KR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customerno</a:t>
            </a:r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(select </a:t>
            </a:r>
            <a:r>
              <a:rPr lang="en-US" altLang="ko-KR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customerno</a:t>
            </a:r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from Customer where name = '</a:t>
            </a:r>
            <a:r>
              <a:rPr lang="ko-KR" alt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박명춘</a:t>
            </a:r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')))))))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18CAC8F-062C-4EC0-B489-CCDA5E5EFD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7436" y="4653136"/>
            <a:ext cx="4229690" cy="2000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72535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SQL</a:t>
            </a:r>
            <a:r>
              <a:rPr lang="ko-KR" altLang="en-US" dirty="0"/>
              <a:t> 활용 예시</a:t>
            </a:r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B44347-08BE-4D80-9E90-D4F4B66AEF28}"/>
              </a:ext>
            </a:extLst>
          </p:cNvPr>
          <p:cNvSpPr txBox="1"/>
          <p:nvPr/>
        </p:nvSpPr>
        <p:spPr>
          <a:xfrm>
            <a:off x="253852" y="1641574"/>
            <a:ext cx="84352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이름을 검색하면 함께 영화를 본 관객들의 이름과 휴대폰 번호가 뜸</a:t>
            </a:r>
            <a:endParaRPr lang="en-US" altLang="ko-KR" dirty="0"/>
          </a:p>
          <a:p>
            <a:r>
              <a:rPr lang="ko-KR" altLang="en-US" dirty="0"/>
              <a:t>이런 질의를 </a:t>
            </a:r>
            <a:r>
              <a:rPr lang="ko-KR" altLang="en-US" dirty="0" err="1"/>
              <a:t>조인으로하던데</a:t>
            </a:r>
            <a:r>
              <a:rPr lang="ko-KR" altLang="en-US" dirty="0"/>
              <a:t> 얻고자 하는 값이 </a:t>
            </a:r>
            <a:r>
              <a:rPr lang="en-US" altLang="ko-KR" dirty="0" err="1"/>
              <a:t>customerno</a:t>
            </a:r>
            <a:r>
              <a:rPr lang="ko-KR" altLang="en-US" dirty="0"/>
              <a:t>에만 있기도 하고 </a:t>
            </a:r>
            <a:endParaRPr lang="en-US" altLang="ko-KR" dirty="0"/>
          </a:p>
          <a:p>
            <a:r>
              <a:rPr lang="ko-KR" altLang="en-US" dirty="0"/>
              <a:t>해서 속도 향상과 효율을 위해서 부속질의를 사용 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6EE81ED-A420-4179-86B8-6C116191A60C}"/>
              </a:ext>
            </a:extLst>
          </p:cNvPr>
          <p:cNvSpPr/>
          <p:nvPr/>
        </p:nvSpPr>
        <p:spPr>
          <a:xfrm>
            <a:off x="457200" y="2564904"/>
            <a:ext cx="7283152" cy="2376264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  <a:tint val="66000"/>
                  <a:satMod val="160000"/>
                </a:schemeClr>
              </a:gs>
              <a:gs pos="50000">
                <a:schemeClr val="bg1">
                  <a:lumMod val="75000"/>
                  <a:tint val="44500"/>
                  <a:satMod val="160000"/>
                </a:schemeClr>
              </a:gs>
              <a:gs pos="100000">
                <a:schemeClr val="bg1">
                  <a:lumMod val="75000"/>
                  <a:tint val="23500"/>
                  <a:satMod val="160000"/>
                </a:schemeClr>
              </a:gs>
            </a:gsLst>
            <a:lin ang="2700000" scaled="1"/>
            <a:tileRect/>
          </a:gradFill>
          <a:ln>
            <a:solidFill>
              <a:schemeClr val="bg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select name, phone from Customer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where </a:t>
            </a:r>
            <a:r>
              <a:rPr lang="en-US" altLang="ko-KR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customerno</a:t>
            </a:r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 (select </a:t>
            </a:r>
            <a:r>
              <a:rPr lang="en-US" altLang="ko-KR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customerno</a:t>
            </a:r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from Purchase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where </a:t>
            </a:r>
            <a:r>
              <a:rPr lang="en-US" altLang="ko-KR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purchaseno</a:t>
            </a:r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 (select </a:t>
            </a:r>
            <a:r>
              <a:rPr lang="en-US" altLang="ko-KR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purchaseno</a:t>
            </a:r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from Ticket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where </a:t>
            </a:r>
            <a:r>
              <a:rPr lang="en-US" altLang="ko-KR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ticketno</a:t>
            </a:r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 (select </a:t>
            </a:r>
            <a:r>
              <a:rPr lang="en-US" altLang="ko-KR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ticketno</a:t>
            </a:r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from </a:t>
            </a:r>
            <a:r>
              <a:rPr lang="en-US" altLang="ko-KR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showtime_seat</a:t>
            </a:r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where (</a:t>
            </a:r>
            <a:r>
              <a:rPr lang="en-US" altLang="ko-KR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showdate</a:t>
            </a:r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ko-KR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shownum</a:t>
            </a:r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ko-KR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screenno</a:t>
            </a:r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ko-KR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theaterno</a:t>
            </a:r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= (select </a:t>
            </a:r>
            <a:r>
              <a:rPr lang="en-US" altLang="ko-KR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showdate</a:t>
            </a:r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ko-KR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shownum</a:t>
            </a:r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ko-KR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screenno</a:t>
            </a:r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ko-KR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theaterno</a:t>
            </a:r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from </a:t>
            </a:r>
            <a:r>
              <a:rPr lang="en-US" altLang="ko-KR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showtime_seat</a:t>
            </a:r>
            <a:endParaRPr lang="en-US" altLang="ko-KR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where </a:t>
            </a:r>
            <a:r>
              <a:rPr lang="en-US" altLang="ko-KR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ticketno</a:t>
            </a:r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(select </a:t>
            </a:r>
            <a:r>
              <a:rPr lang="en-US" altLang="ko-KR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ticketno</a:t>
            </a:r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from Ticket where </a:t>
            </a:r>
            <a:r>
              <a:rPr lang="en-US" altLang="ko-KR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purchaseno</a:t>
            </a:r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(select </a:t>
            </a:r>
            <a:r>
              <a:rPr lang="en-US" altLang="ko-KR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purchaseno</a:t>
            </a:r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from Purchase where </a:t>
            </a:r>
            <a:r>
              <a:rPr lang="en-US" altLang="ko-KR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customerno</a:t>
            </a:r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(select </a:t>
            </a:r>
            <a:r>
              <a:rPr lang="en-US" altLang="ko-KR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customerno</a:t>
            </a:r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from Customer where name = '</a:t>
            </a:r>
            <a:r>
              <a:rPr lang="ko-KR" alt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박명춘</a:t>
            </a:r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')))))))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18CAC8F-062C-4EC0-B489-CCDA5E5EFD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7436" y="4653136"/>
            <a:ext cx="4229690" cy="2000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86643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SQL</a:t>
            </a:r>
            <a:r>
              <a:rPr lang="ko-KR" altLang="en-US" dirty="0"/>
              <a:t> 활용 예시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B44347-08BE-4D80-9E90-D4F4B66AEF28}"/>
              </a:ext>
            </a:extLst>
          </p:cNvPr>
          <p:cNvSpPr txBox="1"/>
          <p:nvPr/>
        </p:nvSpPr>
        <p:spPr>
          <a:xfrm>
            <a:off x="251520" y="1988840"/>
            <a:ext cx="8435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</a:t>
            </a:r>
            <a:r>
              <a:rPr lang="ko-KR" altLang="en-US" dirty="0"/>
              <a:t> 이름을 검색하면 함께 영화를 본 관객들의 이름과 휴대폰 번호가 뜸 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6EE81ED-A420-4179-86B8-6C116191A60C}"/>
              </a:ext>
            </a:extLst>
          </p:cNvPr>
          <p:cNvSpPr/>
          <p:nvPr/>
        </p:nvSpPr>
        <p:spPr>
          <a:xfrm>
            <a:off x="457200" y="2564904"/>
            <a:ext cx="7283152" cy="2376264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  <a:tint val="66000"/>
                  <a:satMod val="160000"/>
                </a:schemeClr>
              </a:gs>
              <a:gs pos="50000">
                <a:schemeClr val="bg1">
                  <a:lumMod val="75000"/>
                  <a:tint val="44500"/>
                  <a:satMod val="160000"/>
                </a:schemeClr>
              </a:gs>
              <a:gs pos="100000">
                <a:schemeClr val="bg1">
                  <a:lumMod val="75000"/>
                  <a:tint val="23500"/>
                  <a:satMod val="160000"/>
                </a:schemeClr>
              </a:gs>
            </a:gsLst>
            <a:lin ang="2700000" scaled="1"/>
            <a:tileRect/>
          </a:gradFill>
          <a:ln>
            <a:solidFill>
              <a:schemeClr val="bg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select name, phone from Customer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where </a:t>
            </a:r>
            <a:r>
              <a:rPr lang="en-US" altLang="ko-KR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customerno</a:t>
            </a:r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 (select </a:t>
            </a:r>
            <a:r>
              <a:rPr lang="en-US" altLang="ko-KR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customerno</a:t>
            </a:r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from Purchase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where </a:t>
            </a:r>
            <a:r>
              <a:rPr lang="en-US" altLang="ko-KR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purchaseno</a:t>
            </a:r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 (select </a:t>
            </a:r>
            <a:r>
              <a:rPr lang="en-US" altLang="ko-KR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purchaseno</a:t>
            </a:r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from Ticket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where </a:t>
            </a:r>
            <a:r>
              <a:rPr lang="en-US" altLang="ko-KR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ticketno</a:t>
            </a:r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 (select </a:t>
            </a:r>
            <a:r>
              <a:rPr lang="en-US" altLang="ko-KR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ticketno</a:t>
            </a:r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from </a:t>
            </a:r>
            <a:r>
              <a:rPr lang="en-US" altLang="ko-KR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showtime_seat</a:t>
            </a:r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where (</a:t>
            </a:r>
            <a:r>
              <a:rPr lang="en-US" altLang="ko-KR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showdate</a:t>
            </a:r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ko-KR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shownum</a:t>
            </a:r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ko-KR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screenno</a:t>
            </a:r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ko-KR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theaterno</a:t>
            </a:r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= (select </a:t>
            </a:r>
            <a:r>
              <a:rPr lang="en-US" altLang="ko-KR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showdate</a:t>
            </a:r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ko-KR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shownum</a:t>
            </a:r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ko-KR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screenno</a:t>
            </a:r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ko-KR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theaterno</a:t>
            </a:r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from </a:t>
            </a:r>
            <a:r>
              <a:rPr lang="en-US" altLang="ko-KR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showtime_seat</a:t>
            </a:r>
            <a:endParaRPr lang="en-US" altLang="ko-KR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where </a:t>
            </a:r>
            <a:r>
              <a:rPr lang="en-US" altLang="ko-KR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ticketno</a:t>
            </a:r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(select </a:t>
            </a:r>
            <a:r>
              <a:rPr lang="en-US" altLang="ko-KR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ticketno</a:t>
            </a:r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from Ticket where </a:t>
            </a:r>
            <a:r>
              <a:rPr lang="en-US" altLang="ko-KR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purchaseno</a:t>
            </a:r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(select </a:t>
            </a:r>
            <a:r>
              <a:rPr lang="en-US" altLang="ko-KR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purchaseno</a:t>
            </a:r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from Purchase where </a:t>
            </a:r>
            <a:r>
              <a:rPr lang="en-US" altLang="ko-KR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customerno</a:t>
            </a:r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(select </a:t>
            </a:r>
            <a:r>
              <a:rPr lang="en-US" altLang="ko-KR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customerno</a:t>
            </a:r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from Customer where name = '</a:t>
            </a:r>
            <a:r>
              <a:rPr lang="ko-KR" alt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박명춘</a:t>
            </a:r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')))))))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18CAC8F-062C-4EC0-B489-CCDA5E5EFD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7436" y="4653136"/>
            <a:ext cx="4229690" cy="2000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09351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SQL</a:t>
            </a:r>
            <a:r>
              <a:rPr lang="ko-KR" altLang="en-US" dirty="0"/>
              <a:t> 활용 예시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B44347-08BE-4D80-9E90-D4F4B66AEF28}"/>
              </a:ext>
            </a:extLst>
          </p:cNvPr>
          <p:cNvSpPr txBox="1"/>
          <p:nvPr/>
        </p:nvSpPr>
        <p:spPr>
          <a:xfrm>
            <a:off x="251520" y="1988840"/>
            <a:ext cx="8435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</a:t>
            </a:r>
            <a:r>
              <a:rPr lang="ko-KR" altLang="en-US" dirty="0"/>
              <a:t> 이름을 검색하면 함께 영화를 본 관객들의 이름과 휴대폰 번호가 뜸 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6EE81ED-A420-4179-86B8-6C116191A60C}"/>
              </a:ext>
            </a:extLst>
          </p:cNvPr>
          <p:cNvSpPr/>
          <p:nvPr/>
        </p:nvSpPr>
        <p:spPr>
          <a:xfrm>
            <a:off x="457200" y="2564904"/>
            <a:ext cx="7283152" cy="2376264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  <a:tint val="66000"/>
                  <a:satMod val="160000"/>
                </a:schemeClr>
              </a:gs>
              <a:gs pos="50000">
                <a:schemeClr val="bg1">
                  <a:lumMod val="75000"/>
                  <a:tint val="44500"/>
                  <a:satMod val="160000"/>
                </a:schemeClr>
              </a:gs>
              <a:gs pos="100000">
                <a:schemeClr val="bg1">
                  <a:lumMod val="75000"/>
                  <a:tint val="23500"/>
                  <a:satMod val="160000"/>
                </a:schemeClr>
              </a:gs>
            </a:gsLst>
            <a:lin ang="2700000" scaled="1"/>
            <a:tileRect/>
          </a:gradFill>
          <a:ln>
            <a:solidFill>
              <a:schemeClr val="bg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select name, phone from Customer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where </a:t>
            </a:r>
            <a:r>
              <a:rPr lang="en-US" altLang="ko-KR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customerno</a:t>
            </a:r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 (select </a:t>
            </a:r>
            <a:r>
              <a:rPr lang="en-US" altLang="ko-KR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customerno</a:t>
            </a:r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from Purchase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where </a:t>
            </a:r>
            <a:r>
              <a:rPr lang="en-US" altLang="ko-KR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purchaseno</a:t>
            </a:r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 (select </a:t>
            </a:r>
            <a:r>
              <a:rPr lang="en-US" altLang="ko-KR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purchaseno</a:t>
            </a:r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from Ticket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where </a:t>
            </a:r>
            <a:r>
              <a:rPr lang="en-US" altLang="ko-KR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ticketno</a:t>
            </a:r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 (select </a:t>
            </a:r>
            <a:r>
              <a:rPr lang="en-US" altLang="ko-KR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ticketno</a:t>
            </a:r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from </a:t>
            </a:r>
            <a:r>
              <a:rPr lang="en-US" altLang="ko-KR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showtime_seat</a:t>
            </a:r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where (</a:t>
            </a:r>
            <a:r>
              <a:rPr lang="en-US" altLang="ko-KR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showdate</a:t>
            </a:r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ko-KR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shownum</a:t>
            </a:r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ko-KR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screenno</a:t>
            </a:r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ko-KR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theaterno</a:t>
            </a:r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= (select </a:t>
            </a:r>
            <a:r>
              <a:rPr lang="en-US" altLang="ko-KR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showdate</a:t>
            </a:r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ko-KR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shownum</a:t>
            </a:r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ko-KR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screenno</a:t>
            </a:r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ko-KR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theaterno</a:t>
            </a:r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from </a:t>
            </a:r>
            <a:r>
              <a:rPr lang="en-US" altLang="ko-KR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showtime_seat</a:t>
            </a:r>
            <a:endParaRPr lang="en-US" altLang="ko-KR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where </a:t>
            </a:r>
            <a:r>
              <a:rPr lang="en-US" altLang="ko-KR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ticketno</a:t>
            </a:r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(select </a:t>
            </a:r>
            <a:r>
              <a:rPr lang="en-US" altLang="ko-KR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ticketno</a:t>
            </a:r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from Ticket where </a:t>
            </a:r>
            <a:r>
              <a:rPr lang="en-US" altLang="ko-KR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purchaseno</a:t>
            </a:r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(select </a:t>
            </a:r>
            <a:r>
              <a:rPr lang="en-US" altLang="ko-KR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purchaseno</a:t>
            </a:r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from Purchase where </a:t>
            </a:r>
            <a:r>
              <a:rPr lang="en-US" altLang="ko-KR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customerno</a:t>
            </a:r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(select </a:t>
            </a:r>
            <a:r>
              <a:rPr lang="en-US" altLang="ko-KR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customerno</a:t>
            </a:r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from Customer where name = '</a:t>
            </a:r>
            <a:r>
              <a:rPr lang="ko-KR" alt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박명춘</a:t>
            </a:r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')))))))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18CAC8F-062C-4EC0-B489-CCDA5E5EFD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7436" y="4653136"/>
            <a:ext cx="4229690" cy="2000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85897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SQL</a:t>
            </a:r>
            <a:r>
              <a:rPr lang="ko-KR" altLang="en-US" dirty="0"/>
              <a:t> 활용 예시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B44347-08BE-4D80-9E90-D4F4B66AEF28}"/>
              </a:ext>
            </a:extLst>
          </p:cNvPr>
          <p:cNvSpPr txBox="1"/>
          <p:nvPr/>
        </p:nvSpPr>
        <p:spPr>
          <a:xfrm>
            <a:off x="251520" y="1988840"/>
            <a:ext cx="8435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</a:t>
            </a:r>
            <a:r>
              <a:rPr lang="ko-KR" altLang="en-US" dirty="0"/>
              <a:t> 이름을 검색하면 함께 영화를 본 관객들의 이름과 휴대폰 번호가 뜸 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6EE81ED-A420-4179-86B8-6C116191A60C}"/>
              </a:ext>
            </a:extLst>
          </p:cNvPr>
          <p:cNvSpPr/>
          <p:nvPr/>
        </p:nvSpPr>
        <p:spPr>
          <a:xfrm>
            <a:off x="457200" y="2564904"/>
            <a:ext cx="7283152" cy="2376264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  <a:tint val="66000"/>
                  <a:satMod val="160000"/>
                </a:schemeClr>
              </a:gs>
              <a:gs pos="50000">
                <a:schemeClr val="bg1">
                  <a:lumMod val="75000"/>
                  <a:tint val="44500"/>
                  <a:satMod val="160000"/>
                </a:schemeClr>
              </a:gs>
              <a:gs pos="100000">
                <a:schemeClr val="bg1">
                  <a:lumMod val="75000"/>
                  <a:tint val="23500"/>
                  <a:satMod val="160000"/>
                </a:schemeClr>
              </a:gs>
            </a:gsLst>
            <a:lin ang="2700000" scaled="1"/>
            <a:tileRect/>
          </a:gradFill>
          <a:ln>
            <a:solidFill>
              <a:schemeClr val="bg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select name, phone from Customer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where </a:t>
            </a:r>
            <a:r>
              <a:rPr lang="en-US" altLang="ko-KR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customerno</a:t>
            </a:r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 (select </a:t>
            </a:r>
            <a:r>
              <a:rPr lang="en-US" altLang="ko-KR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customerno</a:t>
            </a:r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from Purchase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where </a:t>
            </a:r>
            <a:r>
              <a:rPr lang="en-US" altLang="ko-KR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purchaseno</a:t>
            </a:r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 (select </a:t>
            </a:r>
            <a:r>
              <a:rPr lang="en-US" altLang="ko-KR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purchaseno</a:t>
            </a:r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from Ticket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where </a:t>
            </a:r>
            <a:r>
              <a:rPr lang="en-US" altLang="ko-KR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ticketno</a:t>
            </a:r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 (select </a:t>
            </a:r>
            <a:r>
              <a:rPr lang="en-US" altLang="ko-KR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ticketno</a:t>
            </a:r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from </a:t>
            </a:r>
            <a:r>
              <a:rPr lang="en-US" altLang="ko-KR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showtime_seat</a:t>
            </a:r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where (</a:t>
            </a:r>
            <a:r>
              <a:rPr lang="en-US" altLang="ko-KR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showdate</a:t>
            </a:r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ko-KR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shownum</a:t>
            </a:r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ko-KR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screenno</a:t>
            </a:r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ko-KR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theaterno</a:t>
            </a:r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= (select </a:t>
            </a:r>
            <a:r>
              <a:rPr lang="en-US" altLang="ko-KR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showdate</a:t>
            </a:r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ko-KR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shownum</a:t>
            </a:r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ko-KR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screenno</a:t>
            </a:r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ko-KR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theaterno</a:t>
            </a:r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from </a:t>
            </a:r>
            <a:r>
              <a:rPr lang="en-US" altLang="ko-KR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showtime_seat</a:t>
            </a:r>
            <a:endParaRPr lang="en-US" altLang="ko-KR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where </a:t>
            </a:r>
            <a:r>
              <a:rPr lang="en-US" altLang="ko-KR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ticketno</a:t>
            </a:r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(select </a:t>
            </a:r>
            <a:r>
              <a:rPr lang="en-US" altLang="ko-KR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ticketno</a:t>
            </a:r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from Ticket where </a:t>
            </a:r>
            <a:r>
              <a:rPr lang="en-US" altLang="ko-KR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purchaseno</a:t>
            </a:r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(select </a:t>
            </a:r>
            <a:r>
              <a:rPr lang="en-US" altLang="ko-KR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purchaseno</a:t>
            </a:r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from Purchase where </a:t>
            </a:r>
            <a:r>
              <a:rPr lang="en-US" altLang="ko-KR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customerno</a:t>
            </a:r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(select </a:t>
            </a:r>
            <a:r>
              <a:rPr lang="en-US" altLang="ko-KR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customerno</a:t>
            </a:r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from Customer where name = '</a:t>
            </a:r>
            <a:r>
              <a:rPr lang="ko-KR" alt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박명춘</a:t>
            </a:r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')))))))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18CAC8F-062C-4EC0-B489-CCDA5E5EFD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7436" y="4653136"/>
            <a:ext cx="4229690" cy="2000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64272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8A0000"/>
                </a:solidFill>
              </a:rPr>
              <a:t>THANK</a:t>
            </a:r>
            <a:r>
              <a:rPr lang="en-US" altLang="ko-KR" dirty="0"/>
              <a:t> </a:t>
            </a:r>
            <a:r>
              <a:rPr lang="en-US" altLang="ko-KR" dirty="0">
                <a:solidFill>
                  <a:srgbClr val="06376A"/>
                </a:solidFill>
              </a:rPr>
              <a:t>YOU</a:t>
            </a:r>
            <a:endParaRPr lang="ko-KR" altLang="en-US" dirty="0">
              <a:solidFill>
                <a:srgbClr val="06376A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릴레이션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B9830EB3-A2C0-4094-8495-4C0E2FDB31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1200" dirty="0"/>
              <a:t>1. </a:t>
            </a:r>
            <a:r>
              <a:rPr lang="ko-KR" altLang="en-US" sz="1200" dirty="0"/>
              <a:t>강한 개체</a:t>
            </a:r>
          </a:p>
          <a:p>
            <a:r>
              <a:rPr lang="en-US" altLang="ko-KR" sz="1200" dirty="0"/>
              <a:t>Company (</a:t>
            </a:r>
            <a:r>
              <a:rPr lang="en-US" altLang="ko-KR" sz="1200" u="sng" dirty="0" err="1"/>
              <a:t>CompanyNo</a:t>
            </a:r>
            <a:r>
              <a:rPr lang="en-US" altLang="ko-KR" sz="1200" dirty="0"/>
              <a:t>, CompanyName, Phone)</a:t>
            </a:r>
          </a:p>
          <a:p>
            <a:r>
              <a:rPr lang="en-US" altLang="ko-KR" sz="1200" dirty="0" err="1"/>
              <a:t>MoviePer</a:t>
            </a:r>
            <a:r>
              <a:rPr lang="en-US" altLang="ko-KR" sz="1200" dirty="0"/>
              <a:t> (</a:t>
            </a:r>
            <a:r>
              <a:rPr lang="en-US" altLang="ko-KR" sz="1200" u="sng" dirty="0" err="1"/>
              <a:t>MoviePerNo</a:t>
            </a:r>
            <a:r>
              <a:rPr lang="en-US" altLang="ko-KR" sz="1200" dirty="0"/>
              <a:t>, Name, </a:t>
            </a:r>
            <a:r>
              <a:rPr lang="en-US" altLang="ko-KR" sz="1200" dirty="0" err="1"/>
              <a:t>DateBirth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DateDeath</a:t>
            </a:r>
            <a:r>
              <a:rPr lang="en-US" altLang="ko-KR" sz="1200" dirty="0"/>
              <a:t>, Sex)</a:t>
            </a:r>
          </a:p>
          <a:p>
            <a:r>
              <a:rPr lang="en-US" altLang="ko-KR" sz="1200" dirty="0"/>
              <a:t>Award (</a:t>
            </a:r>
            <a:r>
              <a:rPr lang="en-US" altLang="ko-KR" sz="1200" u="sng" dirty="0" err="1"/>
              <a:t>AwardNo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AwardName</a:t>
            </a:r>
            <a:r>
              <a:rPr lang="en-US" altLang="ko-KR" sz="1200" dirty="0"/>
              <a:t>)</a:t>
            </a:r>
          </a:p>
          <a:p>
            <a:r>
              <a:rPr lang="en-US" altLang="ko-KR" sz="1200" dirty="0"/>
              <a:t>Movie(</a:t>
            </a:r>
            <a:r>
              <a:rPr lang="en-US" altLang="ko-KR" sz="1200" u="sng" dirty="0" err="1"/>
              <a:t>MovieNo</a:t>
            </a:r>
            <a:r>
              <a:rPr lang="en-US" altLang="ko-KR" sz="1200" dirty="0"/>
              <a:t>, Title, Year, Rate, Length)</a:t>
            </a:r>
          </a:p>
          <a:p>
            <a:r>
              <a:rPr lang="en-US" altLang="ko-KR" sz="1200" dirty="0"/>
              <a:t>Theater (</a:t>
            </a:r>
            <a:r>
              <a:rPr lang="en-US" altLang="ko-KR" sz="1200" u="sng" dirty="0" err="1"/>
              <a:t>TheaterNo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TheaterName</a:t>
            </a:r>
            <a:r>
              <a:rPr lang="en-US" altLang="ko-KR" sz="1200" dirty="0"/>
              <a:t>, Phone, URL, </a:t>
            </a:r>
            <a:r>
              <a:rPr lang="en-US" altLang="ko-KR" sz="1200" dirty="0" err="1"/>
              <a:t>YearBuilt</a:t>
            </a:r>
            <a:r>
              <a:rPr lang="en-US" altLang="ko-KR" sz="1200" dirty="0"/>
              <a:t>)</a:t>
            </a:r>
          </a:p>
          <a:p>
            <a:r>
              <a:rPr lang="en-US" altLang="ko-KR" sz="1200" dirty="0"/>
              <a:t>Screen (</a:t>
            </a:r>
            <a:r>
              <a:rPr lang="en-US" altLang="ko-KR" sz="1200" u="sng" dirty="0" err="1"/>
              <a:t>ScreenNo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NumSeats</a:t>
            </a:r>
            <a:r>
              <a:rPr lang="en-US" altLang="ko-KR" sz="1200" dirty="0"/>
              <a:t>)</a:t>
            </a:r>
          </a:p>
          <a:p>
            <a:r>
              <a:rPr lang="en-US" altLang="ko-KR" sz="1200" dirty="0"/>
              <a:t>Screen-Movie(</a:t>
            </a:r>
            <a:r>
              <a:rPr lang="en-US" altLang="ko-KR" sz="1200" u="sng" dirty="0" err="1"/>
              <a:t>ScreenMovieNo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DateBegin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DateEnd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IsCurrent</a:t>
            </a:r>
            <a:r>
              <a:rPr lang="en-US" altLang="ko-KR" sz="1200" dirty="0"/>
              <a:t>)</a:t>
            </a:r>
          </a:p>
          <a:p>
            <a:r>
              <a:rPr lang="en-US" altLang="ko-KR" sz="1200" dirty="0"/>
              <a:t>Ticket (</a:t>
            </a:r>
            <a:r>
              <a:rPr lang="en-US" altLang="ko-KR" sz="1200" u="sng" dirty="0" err="1"/>
              <a:t>TicketNo</a:t>
            </a:r>
            <a:r>
              <a:rPr lang="en-US" altLang="ko-KR" sz="1200" dirty="0"/>
              <a:t>, Discount)</a:t>
            </a:r>
          </a:p>
          <a:p>
            <a:r>
              <a:rPr lang="en-US" altLang="ko-KR" sz="1200" dirty="0"/>
              <a:t>Customer (</a:t>
            </a:r>
            <a:r>
              <a:rPr lang="en-US" altLang="ko-KR" sz="1200" u="sng" dirty="0" err="1"/>
              <a:t>CustomerNo</a:t>
            </a:r>
            <a:r>
              <a:rPr lang="en-US" altLang="ko-KR" sz="1200" dirty="0"/>
              <a:t>, Name, Phone)</a:t>
            </a:r>
          </a:p>
          <a:p>
            <a:r>
              <a:rPr lang="en-US" altLang="ko-KR" sz="1200" dirty="0"/>
              <a:t>Purchase (</a:t>
            </a:r>
            <a:r>
              <a:rPr lang="en-US" altLang="ko-KR" sz="1200" u="sng" dirty="0" err="1"/>
              <a:t>PurchaseNo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PurchaseDate</a:t>
            </a:r>
            <a:r>
              <a:rPr lang="en-US" altLang="ko-KR" sz="1200" dirty="0"/>
              <a:t>)</a:t>
            </a:r>
          </a:p>
          <a:p>
            <a:endParaRPr lang="en-US" altLang="ko-KR" sz="1200" dirty="0"/>
          </a:p>
          <a:p>
            <a:r>
              <a:rPr lang="en-US" altLang="ko-KR" sz="1200" dirty="0"/>
              <a:t>2. </a:t>
            </a:r>
            <a:r>
              <a:rPr lang="ko-KR" altLang="en-US" sz="1200" dirty="0"/>
              <a:t>약한개체</a:t>
            </a:r>
          </a:p>
          <a:p>
            <a:r>
              <a:rPr lang="en-US" altLang="ko-KR" sz="1200" dirty="0" err="1"/>
              <a:t>AwardType</a:t>
            </a:r>
            <a:r>
              <a:rPr lang="en-US" altLang="ko-KR" sz="1200" dirty="0"/>
              <a:t> (TypeName, </a:t>
            </a:r>
            <a:r>
              <a:rPr lang="en-US" altLang="ko-KR" sz="1200" dirty="0" err="1"/>
              <a:t>AwardNo</a:t>
            </a:r>
            <a:r>
              <a:rPr lang="en-US" altLang="ko-KR" sz="1200" dirty="0"/>
              <a:t>(FK), </a:t>
            </a:r>
            <a:r>
              <a:rPr lang="en-US" altLang="ko-KR" sz="1200" dirty="0" err="1"/>
              <a:t>CreateYear</a:t>
            </a:r>
            <a:r>
              <a:rPr lang="en-US" altLang="ko-KR" sz="1200" dirty="0"/>
              <a:t>) </a:t>
            </a:r>
          </a:p>
          <a:p>
            <a:r>
              <a:rPr lang="en-US" altLang="ko-KR" sz="1200" dirty="0" err="1"/>
              <a:t>AwardTime</a:t>
            </a:r>
            <a:r>
              <a:rPr lang="en-US" altLang="ko-KR" sz="1200" dirty="0"/>
              <a:t> (</a:t>
            </a:r>
            <a:r>
              <a:rPr lang="en-US" altLang="ko-KR" sz="1200" dirty="0" err="1"/>
              <a:t>AwardNum</a:t>
            </a:r>
            <a:r>
              <a:rPr lang="en-US" altLang="ko-KR" sz="1200" dirty="0"/>
              <a:t>, TypeName(FK), </a:t>
            </a:r>
            <a:r>
              <a:rPr lang="en-US" altLang="ko-KR" sz="1200" dirty="0" err="1"/>
              <a:t>AwardNo</a:t>
            </a:r>
            <a:r>
              <a:rPr lang="en-US" altLang="ko-KR" sz="1200" dirty="0"/>
              <a:t>(FK), Year, Date, Place)</a:t>
            </a:r>
          </a:p>
          <a:p>
            <a:r>
              <a:rPr lang="en-US" altLang="ko-KR" sz="1200" dirty="0"/>
              <a:t>Screen (</a:t>
            </a:r>
            <a:r>
              <a:rPr lang="en-US" altLang="ko-KR" sz="1200" dirty="0" err="1"/>
              <a:t>ScreenNo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TheaterNo</a:t>
            </a:r>
            <a:r>
              <a:rPr lang="en-US" altLang="ko-KR" sz="1200" dirty="0"/>
              <a:t>(FK), </a:t>
            </a:r>
            <a:r>
              <a:rPr lang="en-US" altLang="ko-KR" sz="1200" dirty="0" err="1"/>
              <a:t>NumSeats</a:t>
            </a:r>
            <a:r>
              <a:rPr lang="en-US" altLang="ko-KR" sz="1200" dirty="0"/>
              <a:t>) </a:t>
            </a:r>
          </a:p>
          <a:p>
            <a:r>
              <a:rPr lang="en-US" altLang="ko-KR" sz="1200" dirty="0"/>
              <a:t>Seat (</a:t>
            </a:r>
            <a:r>
              <a:rPr lang="en-US" altLang="ko-KR" sz="1200" dirty="0" err="1"/>
              <a:t>SeatNo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ScreenNo</a:t>
            </a:r>
            <a:r>
              <a:rPr lang="en-US" altLang="ko-KR" sz="1200" dirty="0"/>
              <a:t>(FK), </a:t>
            </a:r>
            <a:r>
              <a:rPr lang="en-US" altLang="ko-KR" sz="1200" dirty="0" err="1"/>
              <a:t>TheaterNO</a:t>
            </a:r>
            <a:r>
              <a:rPr lang="en-US" altLang="ko-KR" sz="1200" dirty="0"/>
              <a:t>(FK), </a:t>
            </a:r>
            <a:r>
              <a:rPr lang="en-US" altLang="ko-KR" sz="1200" dirty="0" err="1"/>
              <a:t>RowNum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ColNum</a:t>
            </a:r>
            <a:r>
              <a:rPr lang="en-US" altLang="ko-KR" sz="1200" dirty="0"/>
              <a:t>)</a:t>
            </a:r>
          </a:p>
          <a:p>
            <a:r>
              <a:rPr lang="en-US" altLang="ko-KR" sz="1200" dirty="0"/>
              <a:t>ShowTime (</a:t>
            </a:r>
            <a:r>
              <a:rPr lang="en-US" altLang="ko-KR" sz="1200" dirty="0" err="1"/>
              <a:t>ShowDate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ShowNum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ScreenMovieNo</a:t>
            </a:r>
            <a:r>
              <a:rPr lang="en-US" altLang="ko-KR" sz="1200" dirty="0"/>
              <a:t>(FK), </a:t>
            </a:r>
            <a:r>
              <a:rPr lang="en-US" altLang="ko-KR" sz="1200" dirty="0" err="1"/>
              <a:t>StartTime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EndTime</a:t>
            </a:r>
            <a:r>
              <a:rPr lang="en-US" altLang="ko-KR" sz="1200" dirty="0"/>
              <a:t>, Price)</a:t>
            </a:r>
            <a:endParaRPr lang="ko-KR" altLang="en-US" sz="1200" dirty="0"/>
          </a:p>
          <a:p>
            <a:endParaRPr lang="en-US" altLang="ko-KR" sz="1200" dirty="0"/>
          </a:p>
          <a:p>
            <a:endParaRPr lang="ko-KR" altLang="en-US" sz="12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릴레이션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B9830EB3-A2C0-4094-8495-4C0E2FDB31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ko-KR" sz="1200" dirty="0"/>
              <a:t>3. </a:t>
            </a:r>
            <a:r>
              <a:rPr lang="ko-KR" altLang="en-US" sz="1200" dirty="0"/>
              <a:t>이진 일대일</a:t>
            </a:r>
          </a:p>
          <a:p>
            <a:r>
              <a:rPr lang="en-US" altLang="ko-KR" sz="1200" dirty="0"/>
              <a:t>ShowTime-Seat - Ticket</a:t>
            </a:r>
          </a:p>
          <a:p>
            <a:endParaRPr lang="en-US" altLang="ko-KR" sz="1200" dirty="0"/>
          </a:p>
          <a:p>
            <a:r>
              <a:rPr lang="en-US" altLang="ko-KR" sz="1200" dirty="0"/>
              <a:t>4. </a:t>
            </a:r>
            <a:r>
              <a:rPr lang="ko-KR" altLang="en-US" sz="1200" dirty="0"/>
              <a:t>이진 일대다</a:t>
            </a:r>
          </a:p>
          <a:p>
            <a:r>
              <a:rPr lang="en-US" altLang="ko-KR" sz="1200" dirty="0"/>
              <a:t>Director - Movie</a:t>
            </a:r>
          </a:p>
          <a:p>
            <a:r>
              <a:rPr lang="en-US" altLang="ko-KR" sz="1200" dirty="0"/>
              <a:t>Movie (</a:t>
            </a:r>
            <a:r>
              <a:rPr lang="en-US" altLang="ko-KR" sz="1200" u="sng" dirty="0" err="1"/>
              <a:t>MovieNo</a:t>
            </a:r>
            <a:r>
              <a:rPr lang="en-US" altLang="ko-KR" sz="1200" dirty="0"/>
              <a:t>, Title, Year, Rate, Length, </a:t>
            </a:r>
            <a:r>
              <a:rPr lang="en-US" altLang="ko-KR" sz="1200" dirty="0" err="1"/>
              <a:t>MoviePerNo</a:t>
            </a:r>
            <a:r>
              <a:rPr lang="en-US" altLang="ko-KR" sz="1200" dirty="0"/>
              <a:t>(FK))</a:t>
            </a:r>
          </a:p>
          <a:p>
            <a:endParaRPr lang="en-US" altLang="ko-KR" sz="1200" dirty="0"/>
          </a:p>
          <a:p>
            <a:r>
              <a:rPr lang="en-US" altLang="ko-KR" sz="1200" dirty="0"/>
              <a:t>Customer - Purchase</a:t>
            </a:r>
          </a:p>
          <a:p>
            <a:r>
              <a:rPr lang="en-US" altLang="ko-KR" sz="1200" dirty="0"/>
              <a:t>Purchase (</a:t>
            </a:r>
            <a:r>
              <a:rPr lang="en-US" altLang="ko-KR" sz="1200" u="sng" dirty="0" err="1"/>
              <a:t>PurchaseNo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PurchaseDate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CustomerNo</a:t>
            </a:r>
            <a:r>
              <a:rPr lang="en-US" altLang="ko-KR" sz="1200" dirty="0"/>
              <a:t>(FK))</a:t>
            </a:r>
          </a:p>
          <a:p>
            <a:endParaRPr lang="en-US" altLang="ko-KR" sz="1200" dirty="0"/>
          </a:p>
          <a:p>
            <a:r>
              <a:rPr lang="en-US" altLang="ko-KR" sz="1200" dirty="0"/>
              <a:t>Purchase - Ticket</a:t>
            </a:r>
          </a:p>
          <a:p>
            <a:r>
              <a:rPr lang="en-US" altLang="ko-KR" sz="1200" dirty="0"/>
              <a:t>Ticket (</a:t>
            </a:r>
            <a:r>
              <a:rPr lang="en-US" altLang="ko-KR" sz="1200" u="sng" dirty="0" err="1"/>
              <a:t>TicketNo</a:t>
            </a:r>
            <a:r>
              <a:rPr lang="en-US" altLang="ko-KR" sz="1200" dirty="0"/>
              <a:t>, Discount, </a:t>
            </a:r>
            <a:r>
              <a:rPr lang="en-US" altLang="ko-KR" sz="1200" dirty="0" err="1"/>
              <a:t>PurchaseNo</a:t>
            </a:r>
            <a:r>
              <a:rPr lang="en-US" altLang="ko-KR" sz="1200" dirty="0"/>
              <a:t>(FK))</a:t>
            </a:r>
          </a:p>
          <a:p>
            <a:endParaRPr lang="en-US" altLang="ko-KR" sz="1200" dirty="0"/>
          </a:p>
          <a:p>
            <a:r>
              <a:rPr lang="en-US" altLang="ko-KR" sz="1200" dirty="0"/>
              <a:t>Movie - </a:t>
            </a:r>
            <a:r>
              <a:rPr lang="en-US" altLang="ko-KR" sz="1200" dirty="0" err="1"/>
              <a:t>AwardTime</a:t>
            </a:r>
            <a:endParaRPr lang="en-US" altLang="ko-KR" sz="1200" dirty="0"/>
          </a:p>
          <a:p>
            <a:r>
              <a:rPr lang="en-US" altLang="ko-KR" sz="1200" dirty="0" err="1"/>
              <a:t>AwardTime</a:t>
            </a:r>
            <a:r>
              <a:rPr lang="en-US" altLang="ko-KR" sz="1200" dirty="0"/>
              <a:t> (</a:t>
            </a:r>
            <a:r>
              <a:rPr lang="en-US" altLang="ko-KR" sz="1200" u="sng" dirty="0" err="1"/>
              <a:t>AwardNum</a:t>
            </a:r>
            <a:r>
              <a:rPr lang="en-US" altLang="ko-KR" sz="1200" dirty="0" err="1"/>
              <a:t>,</a:t>
            </a:r>
            <a:r>
              <a:rPr lang="en-US" altLang="ko-KR" sz="1200" u="sng" dirty="0" err="1"/>
              <a:t>TypeName</a:t>
            </a:r>
            <a:r>
              <a:rPr lang="en-US" altLang="ko-KR" sz="1200" u="sng" dirty="0"/>
              <a:t>(FK), </a:t>
            </a:r>
            <a:r>
              <a:rPr lang="en-US" altLang="ko-KR" sz="1200" u="sng" dirty="0" err="1"/>
              <a:t>AwardNo</a:t>
            </a:r>
            <a:r>
              <a:rPr lang="en-US" altLang="ko-KR" sz="1200" u="sng" dirty="0"/>
              <a:t>(FK), </a:t>
            </a:r>
            <a:r>
              <a:rPr lang="en-US" altLang="ko-KR" sz="1200" dirty="0"/>
              <a:t>Year, Date, Place, </a:t>
            </a:r>
            <a:r>
              <a:rPr lang="en-US" altLang="ko-KR" sz="1200" dirty="0" err="1"/>
              <a:t>MovieNo</a:t>
            </a:r>
            <a:r>
              <a:rPr lang="en-US" altLang="ko-KR" sz="1200" dirty="0"/>
              <a:t>(FK))</a:t>
            </a:r>
          </a:p>
          <a:p>
            <a:endParaRPr lang="en-US" altLang="ko-KR" sz="1200" dirty="0"/>
          </a:p>
          <a:p>
            <a:r>
              <a:rPr lang="en-US" altLang="ko-KR" sz="1200" dirty="0"/>
              <a:t>Movie – Screen-Movie</a:t>
            </a:r>
          </a:p>
          <a:p>
            <a:r>
              <a:rPr lang="en-US" altLang="ko-KR" sz="1200" dirty="0"/>
              <a:t>Screen-Movie(</a:t>
            </a:r>
            <a:r>
              <a:rPr lang="en-US" altLang="ko-KR" sz="1200" u="sng" dirty="0" err="1"/>
              <a:t>ScreenMovieNo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DateBegin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DateEnd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IsCurrent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MovieNo</a:t>
            </a:r>
            <a:r>
              <a:rPr lang="en-US" altLang="ko-KR" sz="1200" dirty="0"/>
              <a:t>(FK))</a:t>
            </a:r>
          </a:p>
          <a:p>
            <a:endParaRPr lang="en-US" altLang="ko-KR" sz="1200" dirty="0"/>
          </a:p>
          <a:p>
            <a:r>
              <a:rPr lang="en-US" altLang="ko-KR" sz="1200" dirty="0"/>
              <a:t>Screen – Screen-Movie</a:t>
            </a:r>
          </a:p>
          <a:p>
            <a:r>
              <a:rPr lang="en-US" altLang="ko-KR" sz="1200" dirty="0"/>
              <a:t>Screen-Movie(</a:t>
            </a:r>
            <a:r>
              <a:rPr lang="en-US" altLang="ko-KR" sz="1200" u="sng" dirty="0" err="1"/>
              <a:t>ScreenMovieNo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DateBegin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DateEnd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IsCurrent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MovieNo</a:t>
            </a:r>
            <a:r>
              <a:rPr lang="en-US" altLang="ko-KR" sz="1200" dirty="0"/>
              <a:t>(FK), </a:t>
            </a:r>
            <a:r>
              <a:rPr lang="en-US" altLang="ko-KR" sz="1200" dirty="0" err="1"/>
              <a:t>ScreenNo</a:t>
            </a:r>
            <a:r>
              <a:rPr lang="en-US" altLang="ko-KR" sz="1200" dirty="0"/>
              <a:t>(FK), </a:t>
            </a:r>
            <a:r>
              <a:rPr lang="en-US" altLang="ko-KR" sz="1200" dirty="0" err="1"/>
              <a:t>TheaterNo</a:t>
            </a:r>
            <a:r>
              <a:rPr lang="en-US" altLang="ko-KR" sz="1200" dirty="0"/>
              <a:t>(FK))</a:t>
            </a:r>
          </a:p>
          <a:p>
            <a:endParaRPr lang="en-US" altLang="ko-KR" sz="1200" dirty="0"/>
          </a:p>
          <a:p>
            <a:r>
              <a:rPr lang="en-US" altLang="ko-KR" sz="1200" dirty="0"/>
              <a:t>Actor-Movie - </a:t>
            </a:r>
            <a:r>
              <a:rPr lang="en-US" altLang="ko-KR" sz="1200" dirty="0" err="1"/>
              <a:t>AwardTime</a:t>
            </a:r>
            <a:endParaRPr lang="en-US" altLang="ko-KR" sz="1200" dirty="0"/>
          </a:p>
          <a:p>
            <a:r>
              <a:rPr lang="en-US" altLang="ko-KR" sz="1200" dirty="0" err="1"/>
              <a:t>AwardTime</a:t>
            </a:r>
            <a:r>
              <a:rPr lang="en-US" altLang="ko-KR" sz="1200" dirty="0"/>
              <a:t> (</a:t>
            </a:r>
            <a:r>
              <a:rPr lang="en-US" altLang="ko-KR" sz="1200" u="sng" dirty="0" err="1"/>
              <a:t>AwardNum,TypeName</a:t>
            </a:r>
            <a:r>
              <a:rPr lang="en-US" altLang="ko-KR" sz="1200" u="sng" dirty="0"/>
              <a:t>(FK), </a:t>
            </a:r>
            <a:r>
              <a:rPr lang="en-US" altLang="ko-KR" sz="1200" u="sng" dirty="0" err="1"/>
              <a:t>AwardNo</a:t>
            </a:r>
            <a:r>
              <a:rPr lang="en-US" altLang="ko-KR" sz="1200" u="sng" dirty="0"/>
              <a:t>(FK), </a:t>
            </a:r>
            <a:r>
              <a:rPr lang="en-US" altLang="ko-KR" sz="1200" dirty="0"/>
              <a:t>Year, Date, Place, </a:t>
            </a:r>
            <a:r>
              <a:rPr lang="en-US" altLang="ko-KR" sz="1200" dirty="0" err="1"/>
              <a:t>MovieNo</a:t>
            </a:r>
            <a:r>
              <a:rPr lang="en-US" altLang="ko-KR" sz="1200" dirty="0"/>
              <a:t>(FK), </a:t>
            </a:r>
            <a:r>
              <a:rPr lang="en-US" altLang="ko-KR" sz="1200" dirty="0" err="1"/>
              <a:t>MoviePerNo</a:t>
            </a:r>
            <a:r>
              <a:rPr lang="en-US" altLang="ko-KR" sz="1200" dirty="0"/>
              <a:t>(FK), </a:t>
            </a:r>
            <a:r>
              <a:rPr lang="en-US" altLang="ko-KR" sz="1200" dirty="0" err="1"/>
              <a:t>MovieNo</a:t>
            </a:r>
            <a:r>
              <a:rPr lang="en-US" altLang="ko-KR" sz="1200" dirty="0"/>
              <a:t>(FK))</a:t>
            </a:r>
          </a:p>
          <a:p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2302162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릴레이션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B9830EB3-A2C0-4094-8495-4C0E2FDB31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ko-KR" sz="1000" dirty="0"/>
              <a:t>5. </a:t>
            </a:r>
            <a:r>
              <a:rPr lang="ko-KR" altLang="en-US" sz="1000" dirty="0"/>
              <a:t>이진 다대다</a:t>
            </a:r>
          </a:p>
          <a:p>
            <a:r>
              <a:rPr lang="en-US" altLang="ko-KR" sz="1000" dirty="0"/>
              <a:t>Company - </a:t>
            </a:r>
            <a:r>
              <a:rPr lang="en-US" altLang="ko-KR" sz="1000" dirty="0" err="1"/>
              <a:t>MoviePer</a:t>
            </a:r>
            <a:endParaRPr lang="en-US" altLang="ko-KR" sz="1000" dirty="0"/>
          </a:p>
          <a:p>
            <a:r>
              <a:rPr lang="en-US" altLang="ko-KR" sz="1000" dirty="0"/>
              <a:t>Contract (</a:t>
            </a:r>
            <a:r>
              <a:rPr lang="en-US" altLang="ko-KR" sz="1000" u="sng" dirty="0" err="1"/>
              <a:t>CompanyNo</a:t>
            </a:r>
            <a:r>
              <a:rPr lang="en-US" altLang="ko-KR" sz="1000" u="sng" dirty="0"/>
              <a:t>(FK), </a:t>
            </a:r>
            <a:r>
              <a:rPr lang="en-US" altLang="ko-KR" sz="1000" u="sng" dirty="0" err="1"/>
              <a:t>MoviePerNo</a:t>
            </a:r>
            <a:r>
              <a:rPr lang="en-US" altLang="ko-KR" sz="1000" u="sng" dirty="0"/>
              <a:t>(FK), </a:t>
            </a:r>
            <a:r>
              <a:rPr lang="en-US" altLang="ko-KR" sz="1000" dirty="0" err="1"/>
              <a:t>DateBegin</a:t>
            </a:r>
            <a:r>
              <a:rPr lang="en-US" altLang="ko-KR" sz="1000" dirty="0"/>
              <a:t>, </a:t>
            </a:r>
            <a:r>
              <a:rPr lang="en-US" altLang="ko-KR" sz="1000" dirty="0" err="1"/>
              <a:t>DateEnd</a:t>
            </a:r>
            <a:r>
              <a:rPr lang="en-US" altLang="ko-KR" sz="1000" dirty="0"/>
              <a:t>, </a:t>
            </a:r>
            <a:r>
              <a:rPr lang="en-US" altLang="ko-KR" sz="1000" dirty="0" err="1"/>
              <a:t>IsCurrent</a:t>
            </a:r>
            <a:r>
              <a:rPr lang="en-US" altLang="ko-KR" sz="1000" dirty="0"/>
              <a:t>)</a:t>
            </a:r>
            <a:endParaRPr lang="ko-KR" altLang="en-US" sz="1000" dirty="0"/>
          </a:p>
          <a:p>
            <a:endParaRPr lang="ko-KR" altLang="en-US" sz="1000" dirty="0"/>
          </a:p>
          <a:p>
            <a:r>
              <a:rPr lang="en-US" altLang="ko-KR" sz="1000" dirty="0"/>
              <a:t>Actor - Movie</a:t>
            </a:r>
          </a:p>
          <a:p>
            <a:r>
              <a:rPr lang="en-US" altLang="ko-KR" sz="1000" dirty="0"/>
              <a:t>Actor-Movie (</a:t>
            </a:r>
            <a:r>
              <a:rPr lang="en-US" altLang="ko-KR" sz="1000" u="sng" dirty="0" err="1"/>
              <a:t>MovieNo</a:t>
            </a:r>
            <a:r>
              <a:rPr lang="en-US" altLang="ko-KR" sz="1000" u="sng" dirty="0"/>
              <a:t>(FK), </a:t>
            </a:r>
            <a:r>
              <a:rPr lang="en-US" altLang="ko-KR" sz="1000" u="sng" dirty="0" err="1"/>
              <a:t>MoviePerNo</a:t>
            </a:r>
            <a:r>
              <a:rPr lang="en-US" altLang="ko-KR" sz="1000" u="sng" dirty="0"/>
              <a:t>(FK))</a:t>
            </a:r>
          </a:p>
          <a:p>
            <a:endParaRPr lang="en-US" altLang="ko-KR" sz="1000" dirty="0"/>
          </a:p>
          <a:p>
            <a:r>
              <a:rPr lang="en-US" altLang="ko-KR" sz="1000" dirty="0"/>
              <a:t>Company - Movie</a:t>
            </a:r>
          </a:p>
          <a:p>
            <a:r>
              <a:rPr lang="en-US" altLang="ko-KR" sz="1000" dirty="0"/>
              <a:t>Company-Movie (</a:t>
            </a:r>
            <a:r>
              <a:rPr lang="en-US" altLang="ko-KR" sz="1000" u="sng" dirty="0" err="1"/>
              <a:t>CompanyNo</a:t>
            </a:r>
            <a:r>
              <a:rPr lang="en-US" altLang="ko-KR" sz="1000" u="sng" dirty="0"/>
              <a:t>(FK), </a:t>
            </a:r>
            <a:r>
              <a:rPr lang="en-US" altLang="ko-KR" sz="1000" u="sng" dirty="0" err="1"/>
              <a:t>MovieNo</a:t>
            </a:r>
            <a:r>
              <a:rPr lang="en-US" altLang="ko-KR" sz="1000" u="sng" dirty="0"/>
              <a:t>(FK))</a:t>
            </a:r>
            <a:endParaRPr lang="ko-KR" altLang="en-US" sz="1000" u="sng" dirty="0"/>
          </a:p>
          <a:p>
            <a:endParaRPr lang="ko-KR" altLang="en-US" sz="1000" dirty="0"/>
          </a:p>
          <a:p>
            <a:r>
              <a:rPr lang="en-US" altLang="ko-KR" sz="1000" dirty="0"/>
              <a:t>6. 1</a:t>
            </a:r>
            <a:r>
              <a:rPr lang="ko-KR" altLang="en-US" sz="1000" dirty="0"/>
              <a:t>진</a:t>
            </a:r>
          </a:p>
          <a:p>
            <a:r>
              <a:rPr lang="en-US" altLang="ko-KR" sz="1000" dirty="0" err="1"/>
              <a:t>MoviePerson</a:t>
            </a:r>
            <a:endParaRPr lang="en-US" altLang="ko-KR" sz="1000" dirty="0"/>
          </a:p>
          <a:p>
            <a:r>
              <a:rPr lang="en-US" altLang="ko-KR" sz="1000" dirty="0" err="1"/>
              <a:t>Influnce</a:t>
            </a:r>
            <a:r>
              <a:rPr lang="en-US" altLang="ko-KR" sz="1000" dirty="0"/>
              <a:t> (</a:t>
            </a:r>
            <a:r>
              <a:rPr lang="en-US" altLang="ko-KR" sz="1000" u="sng" dirty="0" err="1"/>
              <a:t>MoviePerNo</a:t>
            </a:r>
            <a:r>
              <a:rPr lang="en-US" altLang="ko-KR" sz="1000" u="sng" dirty="0"/>
              <a:t>(FK), </a:t>
            </a:r>
            <a:r>
              <a:rPr lang="en-US" altLang="ko-KR" sz="1000" u="sng" dirty="0" err="1"/>
              <a:t>InfluncerNo</a:t>
            </a:r>
            <a:r>
              <a:rPr lang="en-US" altLang="ko-KR" sz="1000" u="sng" dirty="0"/>
              <a:t>(FK))</a:t>
            </a:r>
          </a:p>
          <a:p>
            <a:endParaRPr lang="en-US" altLang="ko-KR" sz="1000" u="sng" dirty="0"/>
          </a:p>
          <a:p>
            <a:r>
              <a:rPr lang="en-US" altLang="ko-KR" sz="1000" dirty="0"/>
              <a:t>7. 3</a:t>
            </a:r>
            <a:r>
              <a:rPr lang="ko-KR" altLang="en-US" sz="1000" dirty="0"/>
              <a:t>진 이상</a:t>
            </a:r>
          </a:p>
          <a:p>
            <a:r>
              <a:rPr lang="en-US" altLang="ko-KR" sz="1000" dirty="0" err="1"/>
              <a:t>AwardTime</a:t>
            </a:r>
            <a:r>
              <a:rPr lang="en-US" altLang="ko-KR" sz="1000" dirty="0"/>
              <a:t> - Actor – Movie</a:t>
            </a:r>
          </a:p>
          <a:p>
            <a:r>
              <a:rPr lang="en-US" altLang="ko-KR" sz="1000" dirty="0"/>
              <a:t>Actor-Movie (</a:t>
            </a:r>
            <a:r>
              <a:rPr lang="en-US" altLang="ko-KR" sz="1000" u="sng" dirty="0" err="1"/>
              <a:t>AwardTimeNo</a:t>
            </a:r>
            <a:r>
              <a:rPr lang="en-US" altLang="ko-KR" sz="1000" u="sng" dirty="0"/>
              <a:t>(FK</a:t>
            </a:r>
            <a:r>
              <a:rPr lang="en-US" altLang="ko-KR" sz="1000" dirty="0"/>
              <a:t>), </a:t>
            </a:r>
            <a:r>
              <a:rPr lang="en-US" altLang="ko-KR" sz="1000" dirty="0" err="1"/>
              <a:t>MoviePerNo</a:t>
            </a:r>
            <a:r>
              <a:rPr lang="en-US" altLang="ko-KR" sz="1000" dirty="0"/>
              <a:t>(FK), </a:t>
            </a:r>
            <a:r>
              <a:rPr lang="en-US" altLang="ko-KR" sz="1000" dirty="0" err="1"/>
              <a:t>MovieNo</a:t>
            </a:r>
            <a:r>
              <a:rPr lang="en-US" altLang="ko-KR" sz="1000" dirty="0"/>
              <a:t>(FK), </a:t>
            </a:r>
            <a:r>
              <a:rPr lang="en-US" altLang="ko-KR" sz="1000" dirty="0" err="1"/>
              <a:t>RoleName</a:t>
            </a:r>
            <a:r>
              <a:rPr lang="en-US" altLang="ko-KR" sz="1000" dirty="0"/>
              <a:t>, Role)</a:t>
            </a:r>
          </a:p>
          <a:p>
            <a:endParaRPr lang="en-US" altLang="ko-KR" sz="1000" dirty="0"/>
          </a:p>
          <a:p>
            <a:r>
              <a:rPr lang="en-US" altLang="ko-KR" sz="1000" dirty="0"/>
              <a:t>Ticket - Seat - ShowTime</a:t>
            </a:r>
          </a:p>
          <a:p>
            <a:r>
              <a:rPr lang="en-US" altLang="ko-KR" sz="1000" dirty="0"/>
              <a:t>ShowTime-Seat (</a:t>
            </a:r>
            <a:r>
              <a:rPr lang="en-US" altLang="ko-KR" sz="1000" u="sng" dirty="0" err="1"/>
              <a:t>TicketNo</a:t>
            </a:r>
            <a:r>
              <a:rPr lang="en-US" altLang="ko-KR" sz="1000" u="sng" dirty="0"/>
              <a:t>(FK), </a:t>
            </a:r>
            <a:r>
              <a:rPr lang="en-US" altLang="ko-KR" sz="1000" dirty="0" err="1"/>
              <a:t>SeatNo</a:t>
            </a:r>
            <a:r>
              <a:rPr lang="en-US" altLang="ko-KR" sz="1000" dirty="0"/>
              <a:t>(FK), </a:t>
            </a:r>
            <a:r>
              <a:rPr lang="en-US" altLang="ko-KR" sz="1000" dirty="0" err="1"/>
              <a:t>ScreenNo</a:t>
            </a:r>
            <a:r>
              <a:rPr lang="en-US" altLang="ko-KR" sz="1000" dirty="0"/>
              <a:t>(FK), </a:t>
            </a:r>
            <a:r>
              <a:rPr lang="en-US" altLang="ko-KR" sz="1000" dirty="0" err="1"/>
              <a:t>TheaterNo</a:t>
            </a:r>
            <a:r>
              <a:rPr lang="en-US" altLang="ko-KR" sz="1000" dirty="0"/>
              <a:t>(FK), </a:t>
            </a:r>
            <a:r>
              <a:rPr lang="en-US" altLang="ko-KR" sz="1000" dirty="0" err="1"/>
              <a:t>ShowDate</a:t>
            </a:r>
            <a:r>
              <a:rPr lang="en-US" altLang="ko-KR" sz="1000" dirty="0"/>
              <a:t>(FK), </a:t>
            </a:r>
            <a:r>
              <a:rPr lang="en-US" altLang="ko-KR" sz="1000" dirty="0" err="1"/>
              <a:t>ShowNum</a:t>
            </a:r>
            <a:r>
              <a:rPr lang="en-US" altLang="ko-KR" sz="1000" dirty="0"/>
              <a:t>(FK), </a:t>
            </a:r>
            <a:r>
              <a:rPr lang="en-US" altLang="ko-KR" sz="1000" dirty="0" err="1"/>
              <a:t>ScreenMovieNo</a:t>
            </a:r>
            <a:r>
              <a:rPr lang="en-US" altLang="ko-KR" sz="1000" dirty="0"/>
              <a:t>(FK))</a:t>
            </a:r>
          </a:p>
          <a:p>
            <a:endParaRPr lang="ko-KR" altLang="en-US" sz="1000" dirty="0"/>
          </a:p>
          <a:p>
            <a:r>
              <a:rPr lang="en-US" altLang="ko-KR" sz="1000" dirty="0"/>
              <a:t>8. </a:t>
            </a:r>
            <a:r>
              <a:rPr lang="ko-KR" altLang="en-US" sz="1000" dirty="0"/>
              <a:t>다치</a:t>
            </a:r>
          </a:p>
          <a:p>
            <a:r>
              <a:rPr lang="en-US" altLang="ko-KR" sz="1000" dirty="0"/>
              <a:t>Genre (</a:t>
            </a:r>
            <a:r>
              <a:rPr lang="en-US" altLang="ko-KR" sz="1000" u="sng" dirty="0" err="1"/>
              <a:t>MovieNo</a:t>
            </a:r>
            <a:r>
              <a:rPr lang="en-US" altLang="ko-KR" sz="1000" dirty="0"/>
              <a:t>, </a:t>
            </a:r>
            <a:r>
              <a:rPr lang="en-US" altLang="ko-KR" sz="1000" dirty="0" err="1"/>
              <a:t>GenreName</a:t>
            </a:r>
            <a:r>
              <a:rPr lang="en-US" altLang="ko-KR" sz="1000" dirty="0"/>
              <a:t>)</a:t>
            </a:r>
            <a:endParaRPr lang="ko-KR" altLang="en-US" sz="1000" dirty="0"/>
          </a:p>
          <a:p>
            <a:r>
              <a:rPr lang="en-US" altLang="ko-KR" sz="1000" dirty="0"/>
              <a:t>Role </a:t>
            </a:r>
            <a:r>
              <a:rPr lang="en-US" altLang="ko-KR" sz="1000" u="sng" dirty="0"/>
              <a:t>(</a:t>
            </a:r>
            <a:r>
              <a:rPr lang="en-US" altLang="ko-KR" sz="1000" u="sng" dirty="0" err="1"/>
              <a:t>CompanyNo</a:t>
            </a:r>
            <a:r>
              <a:rPr lang="en-US" altLang="ko-KR" sz="1000" u="sng" dirty="0"/>
              <a:t>(FK), </a:t>
            </a:r>
            <a:r>
              <a:rPr lang="en-US" altLang="ko-KR" sz="1000" u="sng" dirty="0" err="1"/>
              <a:t>MovieNo</a:t>
            </a:r>
            <a:r>
              <a:rPr lang="en-US" altLang="ko-KR" sz="1000" u="sng" dirty="0"/>
              <a:t>(FK), </a:t>
            </a:r>
            <a:r>
              <a:rPr lang="en-US" altLang="ko-KR" sz="1000" dirty="0" err="1"/>
              <a:t>RoleName</a:t>
            </a:r>
            <a:r>
              <a:rPr lang="en-US" altLang="ko-KR" sz="1000" dirty="0"/>
              <a:t>)</a:t>
            </a:r>
          </a:p>
          <a:p>
            <a:endParaRPr lang="en-US" altLang="ko-KR" sz="1000" dirty="0"/>
          </a:p>
          <a:p>
            <a:r>
              <a:rPr lang="en-US" altLang="ko-KR" sz="1000" dirty="0"/>
              <a:t>9. </a:t>
            </a:r>
            <a:r>
              <a:rPr lang="ko-KR" altLang="en-US" sz="1000" dirty="0"/>
              <a:t>단일 상속</a:t>
            </a:r>
          </a:p>
          <a:p>
            <a:r>
              <a:rPr lang="en-US" altLang="ko-KR" sz="1000" dirty="0" err="1"/>
              <a:t>MoviePer</a:t>
            </a:r>
            <a:r>
              <a:rPr lang="en-US" altLang="ko-KR" sz="1000" dirty="0"/>
              <a:t> (</a:t>
            </a:r>
            <a:r>
              <a:rPr lang="en-US" altLang="ko-KR" sz="1000" u="sng" dirty="0" err="1"/>
              <a:t>MoviePerNo</a:t>
            </a:r>
            <a:r>
              <a:rPr lang="en-US" altLang="ko-KR" sz="1000" dirty="0"/>
              <a:t>, Name, </a:t>
            </a:r>
            <a:r>
              <a:rPr lang="en-US" altLang="ko-KR" sz="1000" dirty="0" err="1"/>
              <a:t>DateBirth</a:t>
            </a:r>
            <a:r>
              <a:rPr lang="en-US" altLang="ko-KR" sz="1000" dirty="0"/>
              <a:t>, </a:t>
            </a:r>
            <a:r>
              <a:rPr lang="en-US" altLang="ko-KR" sz="1000" dirty="0" err="1"/>
              <a:t>DateDeath</a:t>
            </a:r>
            <a:r>
              <a:rPr lang="en-US" altLang="ko-KR" sz="1000" dirty="0"/>
              <a:t>, Sex)</a:t>
            </a:r>
            <a:endParaRPr lang="ko-KR" altLang="en-US" sz="1000" dirty="0"/>
          </a:p>
          <a:p>
            <a:r>
              <a:rPr lang="en-US" altLang="ko-KR" sz="1000" dirty="0"/>
              <a:t>Actor (</a:t>
            </a:r>
            <a:r>
              <a:rPr lang="en-US" altLang="ko-KR" sz="1000" u="sng" dirty="0" err="1"/>
              <a:t>MoviePerNo</a:t>
            </a:r>
            <a:r>
              <a:rPr lang="en-US" altLang="ko-KR" sz="1000" u="sng" dirty="0"/>
              <a:t>(FK)</a:t>
            </a:r>
            <a:r>
              <a:rPr lang="en-US" altLang="ko-KR" sz="1000" dirty="0"/>
              <a:t>, </a:t>
            </a:r>
            <a:r>
              <a:rPr lang="en-US" altLang="ko-KR" sz="1000" dirty="0" err="1"/>
              <a:t>YearDebut</a:t>
            </a:r>
            <a:r>
              <a:rPr lang="en-US" altLang="ko-KR" sz="1000" dirty="0"/>
              <a:t>)</a:t>
            </a:r>
          </a:p>
          <a:p>
            <a:r>
              <a:rPr lang="en-US" altLang="ko-KR" sz="1000" dirty="0"/>
              <a:t>Director (</a:t>
            </a:r>
            <a:r>
              <a:rPr lang="en-US" altLang="ko-KR" sz="1000" u="sng" dirty="0" err="1"/>
              <a:t>MoviePerNo</a:t>
            </a:r>
            <a:r>
              <a:rPr lang="en-US" altLang="ko-KR" sz="1000" u="sng" dirty="0"/>
              <a:t>(FK))</a:t>
            </a:r>
            <a:endParaRPr lang="ko-KR" altLang="en-US" sz="1000" u="sng" dirty="0"/>
          </a:p>
        </p:txBody>
      </p:sp>
    </p:spTree>
    <p:extLst>
      <p:ext uri="{BB962C8B-B14F-4D97-AF65-F5344CB8AC3E}">
        <p14:creationId xmlns:p14="http://schemas.microsoft.com/office/powerpoint/2010/main" val="336522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ts val="4200"/>
              </a:lnSpc>
              <a:tabLst/>
            </a:pPr>
            <a:r>
              <a:rPr lang="en-US" altLang="zh-CN" sz="3200" dirty="0" err="1">
                <a:latin typeface="Arial" pitchFamily="18" charset="0"/>
                <a:cs typeface="Arial" pitchFamily="18" charset="0"/>
              </a:rPr>
              <a:t>ERwin</a:t>
            </a:r>
            <a:r>
              <a:rPr lang="en-US" altLang="zh-CN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0" dirty="0" err="1">
                <a:latin typeface="바탕" pitchFamily="18" charset="0"/>
                <a:cs typeface="바탕" pitchFamily="18" charset="0"/>
              </a:rPr>
              <a:t>다이어그램</a:t>
            </a:r>
            <a:endParaRPr lang="en-US" altLang="zh-CN" sz="3200" dirty="0">
              <a:latin typeface="바탕" pitchFamily="18" charset="0"/>
              <a:cs typeface="바탕" pitchFamily="18" charset="0"/>
            </a:endParaRP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269B45C0-3FF1-48CE-A631-BB06063D59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133" t="1429" b="-1"/>
          <a:stretch/>
        </p:blipFill>
        <p:spPr>
          <a:xfrm>
            <a:off x="899592" y="1412776"/>
            <a:ext cx="7272808" cy="5201052"/>
          </a:xfrm>
        </p:spPr>
      </p:pic>
    </p:spTree>
    <p:extLst>
      <p:ext uri="{BB962C8B-B14F-4D97-AF65-F5344CB8AC3E}">
        <p14:creationId xmlns:p14="http://schemas.microsoft.com/office/powerpoint/2010/main" val="17559226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ts val="4200"/>
              </a:lnSpc>
              <a:tabLst/>
            </a:pPr>
            <a:r>
              <a:rPr lang="en-US" altLang="zh-CN" sz="3200" dirty="0">
                <a:latin typeface="Arial" pitchFamily="18" charset="0"/>
                <a:cs typeface="Arial" pitchFamily="18" charset="0"/>
              </a:rPr>
              <a:t>SQL Table</a:t>
            </a:r>
            <a:r>
              <a:rPr lang="ko-KR" altLang="en-US" sz="3200" dirty="0">
                <a:latin typeface="Arial" pitchFamily="18" charset="0"/>
                <a:cs typeface="Arial" pitchFamily="18" charset="0"/>
              </a:rPr>
              <a:t> 생성</a:t>
            </a:r>
            <a:endParaRPr lang="en-US" altLang="zh-CN" sz="3200" dirty="0">
              <a:latin typeface="바탕" pitchFamily="18" charset="0"/>
              <a:cs typeface="바탕" pitchFamily="18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BA16A03-FCE9-48A7-85D1-069F3927C6CA}"/>
              </a:ext>
            </a:extLst>
          </p:cNvPr>
          <p:cNvSpPr/>
          <p:nvPr/>
        </p:nvSpPr>
        <p:spPr>
          <a:xfrm>
            <a:off x="107504" y="1340768"/>
            <a:ext cx="4824536" cy="2808312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  <a:tint val="66000"/>
                  <a:satMod val="160000"/>
                </a:schemeClr>
              </a:gs>
              <a:gs pos="50000">
                <a:schemeClr val="bg1">
                  <a:lumMod val="75000"/>
                  <a:tint val="44500"/>
                  <a:satMod val="160000"/>
                </a:schemeClr>
              </a:gs>
              <a:gs pos="100000">
                <a:schemeClr val="bg1">
                  <a:lumMod val="75000"/>
                  <a:tint val="23500"/>
                  <a:satMod val="160000"/>
                </a:schemeClr>
              </a:gs>
            </a:gsLst>
            <a:lin ang="2700000" scaled="1"/>
            <a:tileRect/>
          </a:gradFill>
          <a:ln>
            <a:solidFill>
              <a:schemeClr val="bg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TABLE </a:t>
            </a:r>
            <a:r>
              <a:rPr lang="en-US" altLang="ko-KR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MoviePer</a:t>
            </a:r>
            <a:endParaRPr lang="en-US" altLang="ko-KR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altLang="ko-KR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MoviePerNo</a:t>
            </a:r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INTEGER  NOT NULL ,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Name        VARCHAR(20)  NULL ,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altLang="ko-KR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DateBirth</a:t>
            </a:r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DATE  NULL ,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altLang="ko-KR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DateDeath</a:t>
            </a:r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DATE  NULL ,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Sex        VARCHAR(20)  NULL ,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CONSTRAINT  </a:t>
            </a:r>
            <a:r>
              <a:rPr lang="en-US" altLang="ko-KR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XPKMoviePer</a:t>
            </a:r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PRIMARY KEY (</a:t>
            </a:r>
            <a:r>
              <a:rPr lang="en-US" altLang="ko-KR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MoviePerNo</a:t>
            </a:r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),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CONSTRAINT  R_31 FOREIGN KEY (</a:t>
            </a:r>
            <a:r>
              <a:rPr lang="en-US" altLang="ko-KR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MoviePerNo</a:t>
            </a:r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REFERENCES </a:t>
            </a:r>
            <a:r>
              <a:rPr lang="en-US" altLang="ko-KR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MoviePer</a:t>
            </a:r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ko-KR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MoviePerNo</a:t>
            </a:r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ON DELETE SET NULL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);</a:t>
            </a:r>
          </a:p>
          <a:p>
            <a:endParaRPr lang="ko-KR" altLang="en-US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855DA1C-FDBD-4336-B37A-9233F4880D9C}"/>
              </a:ext>
            </a:extLst>
          </p:cNvPr>
          <p:cNvSpPr/>
          <p:nvPr/>
        </p:nvSpPr>
        <p:spPr>
          <a:xfrm>
            <a:off x="113420" y="4365104"/>
            <a:ext cx="4824536" cy="2304256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  <a:tint val="66000"/>
                  <a:satMod val="160000"/>
                </a:schemeClr>
              </a:gs>
              <a:gs pos="50000">
                <a:schemeClr val="bg1">
                  <a:lumMod val="75000"/>
                  <a:tint val="44500"/>
                  <a:satMod val="160000"/>
                </a:schemeClr>
              </a:gs>
              <a:gs pos="100000">
                <a:schemeClr val="bg1">
                  <a:lumMod val="75000"/>
                  <a:tint val="23500"/>
                  <a:satMod val="160000"/>
                </a:schemeClr>
              </a:gs>
            </a:gsLst>
            <a:lin ang="2700000" scaled="1"/>
            <a:tileRect/>
          </a:gradFill>
          <a:ln>
            <a:solidFill>
              <a:schemeClr val="bg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TABLE Director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altLang="ko-KR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MoviePerNo</a:t>
            </a:r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INTEGER  NOT NULL ,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CONSTRAINT  </a:t>
            </a:r>
            <a:r>
              <a:rPr lang="en-US" altLang="ko-KR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XPKDirector</a:t>
            </a:r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PRIMARY KEY (</a:t>
            </a:r>
            <a:r>
              <a:rPr lang="en-US" altLang="ko-KR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MoviePerNo</a:t>
            </a:r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),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CONSTRAINT  R_50 FOREIGN KEY (</a:t>
            </a:r>
            <a:r>
              <a:rPr lang="en-US" altLang="ko-KR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MoviePerNo</a:t>
            </a:r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REFERENCES </a:t>
            </a:r>
            <a:r>
              <a:rPr lang="en-US" altLang="ko-KR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MoviePer</a:t>
            </a:r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ko-KR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MoviePerNo</a:t>
            </a:r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);</a:t>
            </a:r>
          </a:p>
          <a:p>
            <a:endParaRPr lang="ko-KR" altLang="en-US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E85FAE7-0737-4779-A05D-703D842462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3138" y="1668599"/>
            <a:ext cx="3524250" cy="215265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E1B15A1-8A7F-4B04-B8DF-F7A183034B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4128" y="4793332"/>
            <a:ext cx="2714625" cy="14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7232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사용자 지정 59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632423"/>
      </a:hlink>
      <a:folHlink>
        <a:srgbClr val="632423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24794</TotalTime>
  <Words>6939</Words>
  <Application>Microsoft Office PowerPoint</Application>
  <PresentationFormat>화면 슬라이드 쇼(4:3)</PresentationFormat>
  <Paragraphs>794</Paragraphs>
  <Slides>47</Slides>
  <Notes>20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47</vt:i4>
      </vt:variant>
    </vt:vector>
  </HeadingPairs>
  <TitlesOfParts>
    <vt:vector size="54" baseType="lpstr">
      <vt:lpstr>맑은 고딕</vt:lpstr>
      <vt:lpstr>바탕</vt:lpstr>
      <vt:lpstr>Times New Roman</vt:lpstr>
      <vt:lpstr>Arial</vt:lpstr>
      <vt:lpstr>Noto Sans</vt:lpstr>
      <vt:lpstr>굴림체</vt:lpstr>
      <vt:lpstr>Office 테마</vt:lpstr>
      <vt:lpstr>DB 프로젝트 10조   최종발표</vt:lpstr>
      <vt:lpstr>PowerPoint 프레젠테이션</vt:lpstr>
      <vt:lpstr>수정된 파트</vt:lpstr>
      <vt:lpstr>ERD</vt:lpstr>
      <vt:lpstr>릴레이션</vt:lpstr>
      <vt:lpstr>릴레이션</vt:lpstr>
      <vt:lpstr>릴레이션</vt:lpstr>
      <vt:lpstr>ERwin 다이어그램</vt:lpstr>
      <vt:lpstr>SQL Table 생성</vt:lpstr>
      <vt:lpstr>SQL에 데이터 추가</vt:lpstr>
      <vt:lpstr>SQL에 데이터 추가</vt:lpstr>
      <vt:lpstr>SQL</vt:lpstr>
      <vt:lpstr>SQL에 데이터 추가</vt:lpstr>
      <vt:lpstr>SQL에 데이터 추가</vt:lpstr>
      <vt:lpstr>SQL</vt:lpstr>
      <vt:lpstr>SQL에 데이터 추가</vt:lpstr>
      <vt:lpstr>SQL에 데이터 추가</vt:lpstr>
      <vt:lpstr>SQL</vt:lpstr>
      <vt:lpstr>SQL에 데이터 추가</vt:lpstr>
      <vt:lpstr>SQL에 데이터 추가</vt:lpstr>
      <vt:lpstr>SQL</vt:lpstr>
      <vt:lpstr>SQL에 데이터 추가</vt:lpstr>
      <vt:lpstr>SQL</vt:lpstr>
      <vt:lpstr>SQL에 데이터 추가</vt:lpstr>
      <vt:lpstr>SQL에 데이터 추가</vt:lpstr>
      <vt:lpstr>SQL</vt:lpstr>
      <vt:lpstr>SQL에 데이터 추가</vt:lpstr>
      <vt:lpstr>SQL에 데이터 추가</vt:lpstr>
      <vt:lpstr>SQL</vt:lpstr>
      <vt:lpstr>SQL에 데이터 추가</vt:lpstr>
      <vt:lpstr>SQL에 데이터 추가</vt:lpstr>
      <vt:lpstr>SQL</vt:lpstr>
      <vt:lpstr>SQL에 데이터 추가</vt:lpstr>
      <vt:lpstr>SQL</vt:lpstr>
      <vt:lpstr>SQL에 데이터 추가</vt:lpstr>
      <vt:lpstr>SQL</vt:lpstr>
      <vt:lpstr>SQL에 데이터 추가</vt:lpstr>
      <vt:lpstr>SQL에 데이터 추가</vt:lpstr>
      <vt:lpstr>SQL</vt:lpstr>
      <vt:lpstr>SQL에 데이터 추가</vt:lpstr>
      <vt:lpstr>PowerPoint 프레젠테이션</vt:lpstr>
      <vt:lpstr>SQL 활용 예시1</vt:lpstr>
      <vt:lpstr>SQL 활용 예시2</vt:lpstr>
      <vt:lpstr>SQL 활용 예시1</vt:lpstr>
      <vt:lpstr>SQL 활용 예시1</vt:lpstr>
      <vt:lpstr>SQL 활용 예시1</vt:lpstr>
      <vt:lpstr>THANK YOU</vt:lpstr>
    </vt:vector>
  </TitlesOfParts>
  <Company>(주) 예스폼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예스폼 템플릿</dc:title>
  <dc:creator>문서서식 예스폼(www.yesform.com) 김다혜</dc:creator>
  <cp:keywords>www.yesform.com</cp:keywords>
  <dc:description>본 문서의 저작권은 예스폼(yesform)에 있으며
무단 복제 배포시 법적인 제재를 받을 수 있습니다.</dc:description>
  <cp:lastModifiedBy>thwjd2717@office.uos.ac.kr</cp:lastModifiedBy>
  <cp:revision>1611</cp:revision>
  <dcterms:created xsi:type="dcterms:W3CDTF">2010-02-01T08:03:16Z</dcterms:created>
  <dcterms:modified xsi:type="dcterms:W3CDTF">2020-12-14T12:52:45Z</dcterms:modified>
</cp:coreProperties>
</file>